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 id="2147483671" r:id="rId3"/>
    <p:sldMasterId id="2147483677" r:id="rId4"/>
    <p:sldMasterId id="2147483681" r:id="rId5"/>
    <p:sldMasterId id="2147483686" r:id="rId6"/>
    <p:sldMasterId id="2147483689" r:id="rId7"/>
  </p:sldMasterIdLst>
  <p:notesMasterIdLst>
    <p:notesMasterId r:id="rId94"/>
  </p:notesMasterIdLst>
  <p:sldIdLst>
    <p:sldId id="444" r:id="rId8"/>
    <p:sldId id="352" r:id="rId9"/>
    <p:sldId id="464" r:id="rId10"/>
    <p:sldId id="465" r:id="rId11"/>
    <p:sldId id="466" r:id="rId12"/>
    <p:sldId id="360" r:id="rId13"/>
    <p:sldId id="361" r:id="rId14"/>
    <p:sldId id="467" r:id="rId15"/>
    <p:sldId id="429" r:id="rId16"/>
    <p:sldId id="469" r:id="rId17"/>
    <p:sldId id="468" r:id="rId18"/>
    <p:sldId id="339" r:id="rId19"/>
    <p:sldId id="475" r:id="rId20"/>
    <p:sldId id="476" r:id="rId21"/>
    <p:sldId id="477" r:id="rId22"/>
    <p:sldId id="478" r:id="rId23"/>
    <p:sldId id="524" r:id="rId24"/>
    <p:sldId id="340" r:id="rId25"/>
    <p:sldId id="523" r:id="rId26"/>
    <p:sldId id="527" r:id="rId27"/>
    <p:sldId id="530" r:id="rId28"/>
    <p:sldId id="529" r:id="rId29"/>
    <p:sldId id="356" r:id="rId30"/>
    <p:sldId id="370" r:id="rId31"/>
    <p:sldId id="357" r:id="rId32"/>
    <p:sldId id="368" r:id="rId33"/>
    <p:sldId id="369" r:id="rId34"/>
    <p:sldId id="371" r:id="rId35"/>
    <p:sldId id="372" r:id="rId36"/>
    <p:sldId id="531" r:id="rId37"/>
    <p:sldId id="375" r:id="rId38"/>
    <p:sldId id="358" r:id="rId39"/>
    <p:sldId id="359" r:id="rId40"/>
    <p:sldId id="398" r:id="rId41"/>
    <p:sldId id="525" r:id="rId42"/>
    <p:sldId id="438" r:id="rId43"/>
    <p:sldId id="439" r:id="rId44"/>
    <p:sldId id="532" r:id="rId45"/>
    <p:sldId id="413" r:id="rId46"/>
    <p:sldId id="526" r:id="rId47"/>
    <p:sldId id="373" r:id="rId48"/>
    <p:sldId id="362" r:id="rId49"/>
    <p:sldId id="528" r:id="rId50"/>
    <p:sldId id="376" r:id="rId51"/>
    <p:sldId id="377" r:id="rId52"/>
    <p:sldId id="378" r:id="rId53"/>
    <p:sldId id="379" r:id="rId54"/>
    <p:sldId id="380" r:id="rId55"/>
    <p:sldId id="381" r:id="rId56"/>
    <p:sldId id="382" r:id="rId57"/>
    <p:sldId id="383" r:id="rId58"/>
    <p:sldId id="384" r:id="rId59"/>
    <p:sldId id="385" r:id="rId60"/>
    <p:sldId id="387" r:id="rId61"/>
    <p:sldId id="430" r:id="rId62"/>
    <p:sldId id="431" r:id="rId63"/>
    <p:sldId id="392" r:id="rId64"/>
    <p:sldId id="432" r:id="rId65"/>
    <p:sldId id="433" r:id="rId66"/>
    <p:sldId id="436" r:id="rId67"/>
    <p:sldId id="437" r:id="rId68"/>
    <p:sldId id="440" r:id="rId69"/>
    <p:sldId id="404" r:id="rId70"/>
    <p:sldId id="405" r:id="rId71"/>
    <p:sldId id="406" r:id="rId72"/>
    <p:sldId id="407" r:id="rId73"/>
    <p:sldId id="408" r:id="rId74"/>
    <p:sldId id="443" r:id="rId75"/>
    <p:sldId id="445" r:id="rId76"/>
    <p:sldId id="446" r:id="rId77"/>
    <p:sldId id="447" r:id="rId78"/>
    <p:sldId id="448" r:id="rId79"/>
    <p:sldId id="449" r:id="rId80"/>
    <p:sldId id="450" r:id="rId81"/>
    <p:sldId id="451" r:id="rId82"/>
    <p:sldId id="452" r:id="rId83"/>
    <p:sldId id="453" r:id="rId84"/>
    <p:sldId id="454" r:id="rId85"/>
    <p:sldId id="455" r:id="rId86"/>
    <p:sldId id="456" r:id="rId87"/>
    <p:sldId id="457" r:id="rId88"/>
    <p:sldId id="458" r:id="rId89"/>
    <p:sldId id="459" r:id="rId90"/>
    <p:sldId id="460" r:id="rId91"/>
    <p:sldId id="461" r:id="rId92"/>
    <p:sldId id="462" r:id="rId9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234" y="45"/>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presProps" Target="presProps.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80" Type="http://schemas.openxmlformats.org/officeDocument/2006/relationships/slide" Target="slides/slide73.xml"/><Relationship Id="rId85" Type="http://schemas.openxmlformats.org/officeDocument/2006/relationships/slide" Target="slides/slide78.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A4BD49-CDD6-44D1-9FAA-986810B418BE}" type="datetimeFigureOut">
              <a:rPr lang="en-US" smtClean="0"/>
              <a:t>6/8/2018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18E083-8476-462B-8895-F68D0DA606A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FAE3D7-5113-4F72-B2EC-A14A6A251402}" type="slidenum">
              <a:rPr lang="en-US" altLang="en-US" smtClean="0">
                <a:solidFill>
                  <a:srgbClr val="000000"/>
                </a:solidFill>
              </a:rPr>
              <a:pPr eaLnBrk="1" hangingPunct="1"/>
              <a:t>64</a:t>
            </a:fld>
            <a:endParaRPr lang="en-US" altLang="en-US">
              <a:solidFill>
                <a:srgbClr val="000000"/>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85954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8986CB44-A683-4E2D-87DB-776423B1CF83}" type="slidenum">
              <a:rPr kumimoji="0" lang="en-US" altLang="en-US" sz="1800" b="0" i="0" u="none" strike="noStrike" kern="0" cap="none" spc="0" normalizeH="0" baseline="0" noProof="0" smtClean="0">
                <a:ln>
                  <a:noFill/>
                </a:ln>
                <a:solidFill>
                  <a:srgbClr val="000000"/>
                </a:solidFill>
                <a:effectLst/>
                <a:uLnTx/>
                <a:uFillTx/>
                <a:latin typeface="Arial" charset="0"/>
              </a:rPr>
              <a:pPr marL="0" marR="0" lvl="0" indent="0" defTabSz="914400" eaLnBrk="1" fontAlgn="auto" latinLnBrk="0" hangingPunct="1">
                <a:lnSpc>
                  <a:spcPct val="100000"/>
                </a:lnSpc>
                <a:spcBef>
                  <a:spcPts val="0"/>
                </a:spcBef>
                <a:spcAft>
                  <a:spcPts val="0"/>
                </a:spcAft>
                <a:buClrTx/>
                <a:buSzTx/>
                <a:buFontTx/>
                <a:buNone/>
                <a:tabLst/>
                <a:defRPr/>
              </a:pPr>
              <a:t>65</a:t>
            </a:fld>
            <a:endParaRPr kumimoji="0" lang="en-US" altLang="en-US" sz="1800" b="0" i="0" u="none" strike="noStrike" kern="0" cap="none" spc="0" normalizeH="0" baseline="0" noProof="0">
              <a:ln>
                <a:noFill/>
              </a:ln>
              <a:solidFill>
                <a:srgbClr val="000000"/>
              </a:solidFill>
              <a:effectLst/>
              <a:uLnTx/>
              <a:uFillTx/>
              <a:latin typeface="Arial"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197649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9A546EBA-F702-4441-95A4-1ECFF7158972}" type="slidenum">
              <a:rPr kumimoji="0" lang="en-US" altLang="en-US" sz="1800" b="0" i="0" u="none" strike="noStrike" kern="0" cap="none" spc="0" normalizeH="0" baseline="0" noProof="0" smtClean="0">
                <a:ln>
                  <a:noFill/>
                </a:ln>
                <a:solidFill>
                  <a:srgbClr val="000000"/>
                </a:solidFill>
                <a:effectLst/>
                <a:uLnTx/>
                <a:uFillTx/>
                <a:latin typeface="Arial" charset="0"/>
              </a:rPr>
              <a:pPr marL="0" marR="0" lvl="0" indent="0" defTabSz="914400" eaLnBrk="1" fontAlgn="auto" latinLnBrk="0" hangingPunct="1">
                <a:lnSpc>
                  <a:spcPct val="100000"/>
                </a:lnSpc>
                <a:spcBef>
                  <a:spcPts val="0"/>
                </a:spcBef>
                <a:spcAft>
                  <a:spcPts val="0"/>
                </a:spcAft>
                <a:buClrTx/>
                <a:buSzTx/>
                <a:buFontTx/>
                <a:buNone/>
                <a:tabLst/>
                <a:defRPr/>
              </a:pPr>
              <a:t>66</a:t>
            </a:fld>
            <a:endParaRPr kumimoji="0" lang="en-US" altLang="en-US" sz="1800" b="0" i="0" u="none" strike="noStrike" kern="0" cap="none" spc="0" normalizeH="0" baseline="0" noProof="0">
              <a:ln>
                <a:noFill/>
              </a:ln>
              <a:solidFill>
                <a:srgbClr val="000000"/>
              </a:solidFill>
              <a:effectLst/>
              <a:uLnTx/>
              <a:uFillTx/>
              <a:latin typeface="Arial"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656893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A25AFA38-3EFB-4096-8760-304C70FA59FB}" type="slidenum">
              <a:rPr kumimoji="0" lang="en-US" altLang="en-US" sz="1800" b="0" i="0" u="none" strike="noStrike" kern="0" cap="none" spc="0" normalizeH="0" baseline="0" noProof="0" smtClean="0">
                <a:ln>
                  <a:noFill/>
                </a:ln>
                <a:solidFill>
                  <a:srgbClr val="000000"/>
                </a:solidFill>
                <a:effectLst/>
                <a:uLnTx/>
                <a:uFillTx/>
                <a:latin typeface="Arial" charset="0"/>
              </a:rPr>
              <a:pPr marL="0" marR="0" lvl="0" indent="0" defTabSz="914400" eaLnBrk="1" fontAlgn="auto" latinLnBrk="0" hangingPunct="1">
                <a:lnSpc>
                  <a:spcPct val="100000"/>
                </a:lnSpc>
                <a:spcBef>
                  <a:spcPts val="0"/>
                </a:spcBef>
                <a:spcAft>
                  <a:spcPts val="0"/>
                </a:spcAft>
                <a:buClrTx/>
                <a:buSzTx/>
                <a:buFontTx/>
                <a:buNone/>
                <a:tabLst/>
                <a:defRPr/>
              </a:pPr>
              <a:t>67</a:t>
            </a:fld>
            <a:endParaRPr kumimoji="0" lang="en-US" altLang="en-US" sz="1800" b="0" i="0" u="none" strike="noStrike" kern="0" cap="none" spc="0" normalizeH="0" baseline="0" noProof="0">
              <a:ln>
                <a:noFill/>
              </a:ln>
              <a:solidFill>
                <a:srgbClr val="000000"/>
              </a:solidFill>
              <a:effectLst/>
              <a:uLnTx/>
              <a:uFillTx/>
              <a:latin typeface="Arial"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924400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F153310-E188-4789-8533-692A42423B07}" type="datetimeFigureOut">
              <a:rPr lang="en-US" smtClean="0"/>
              <a:pPr/>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B5B33-309B-45C6-96B9-D77BB17160DB}" type="slidenum">
              <a:rPr lang="en-US" smtClean="0"/>
              <a:pPr/>
              <a:t>‹#›</a:t>
            </a:fld>
            <a:endParaRPr lang="en-US"/>
          </a:p>
        </p:txBody>
      </p:sp>
    </p:spTree>
    <p:extLst>
      <p:ext uri="{BB962C8B-B14F-4D97-AF65-F5344CB8AC3E}">
        <p14:creationId xmlns:p14="http://schemas.microsoft.com/office/powerpoint/2010/main" val="384987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53310-E188-4789-8533-692A42423B07}" type="datetimeFigureOut">
              <a:rPr lang="en-US" smtClean="0"/>
              <a:pPr/>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B5B33-309B-45C6-96B9-D77BB17160DB}" type="slidenum">
              <a:rPr lang="en-US" smtClean="0"/>
              <a:pPr/>
              <a:t>‹#›</a:t>
            </a:fld>
            <a:endParaRPr lang="en-US"/>
          </a:p>
        </p:txBody>
      </p:sp>
    </p:spTree>
    <p:extLst>
      <p:ext uri="{BB962C8B-B14F-4D97-AF65-F5344CB8AC3E}">
        <p14:creationId xmlns:p14="http://schemas.microsoft.com/office/powerpoint/2010/main" val="2986570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53310-E188-4789-8533-692A42423B07}" type="datetimeFigureOut">
              <a:rPr lang="en-US" smtClean="0"/>
              <a:pPr/>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B5B33-309B-45C6-96B9-D77BB17160DB}" type="slidenum">
              <a:rPr lang="en-US" smtClean="0"/>
              <a:pPr/>
              <a:t>‹#›</a:t>
            </a:fld>
            <a:endParaRPr lang="en-US"/>
          </a:p>
        </p:txBody>
      </p:sp>
    </p:spTree>
    <p:extLst>
      <p:ext uri="{BB962C8B-B14F-4D97-AF65-F5344CB8AC3E}">
        <p14:creationId xmlns:p14="http://schemas.microsoft.com/office/powerpoint/2010/main" val="295219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6"/>
          <p:cNvSpPr>
            <a:spLocks noGrp="1"/>
          </p:cNvSpPr>
          <p:nvPr>
            <p:ph type="dt" sz="half" idx="10"/>
          </p:nvPr>
        </p:nvSpPr>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6E0D2646-2AAB-44C7-9454-AB592F8427DD}" type="datetimeFigureOut">
              <a:rPr kumimoji="0" 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6/8/2018</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3"/>
          <p:cNvSpPr>
            <a:spLocks noGrp="1"/>
          </p:cNvSpPr>
          <p:nvPr>
            <p:ph type="ftr" sz="quarter" idx="11"/>
          </p:nvPr>
        </p:nvSpPr>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Slide Number Placeholder 15"/>
          <p:cNvSpPr>
            <a:spLocks noGrp="1"/>
          </p:cNvSpPr>
          <p:nvPr>
            <p:ph type="sldNum" sz="quarter" idx="12"/>
          </p:nvPr>
        </p:nvSpPr>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9C37C4DF-7FF2-432E-B932-AAC3257D4600}" type="slidenum">
              <a:rPr kumimoji="0" 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4425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2C2D90-08A6-4E7D-9333-4A6FE6FEE22D}" type="datetimeFigureOut">
              <a:rPr lang="en-US" smtClean="0"/>
              <a:pPr/>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1157B-9CB3-48CC-A632-C92E6EB2B377}" type="slidenum">
              <a:rPr lang="en-US" smtClean="0"/>
              <a:pPr/>
              <a:t>‹#›</a:t>
            </a:fld>
            <a:endParaRPr lang="en-US"/>
          </a:p>
        </p:txBody>
      </p:sp>
    </p:spTree>
    <p:extLst>
      <p:ext uri="{BB962C8B-B14F-4D97-AF65-F5344CB8AC3E}">
        <p14:creationId xmlns:p14="http://schemas.microsoft.com/office/powerpoint/2010/main" val="3261038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5EB793-68EA-4835-A760-740C2F5D43F7}" type="datetimeFigureOut">
              <a:rPr lang="en-US" smtClean="0"/>
              <a:pPr/>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1A71CB-F010-4DD3-9136-CD6D62EB1B51}" type="slidenum">
              <a:rPr lang="en-US" smtClean="0"/>
              <a:pPr/>
              <a:t>‹#›</a:t>
            </a:fld>
            <a:endParaRPr lang="en-US"/>
          </a:p>
        </p:txBody>
      </p:sp>
    </p:spTree>
    <p:extLst>
      <p:ext uri="{BB962C8B-B14F-4D97-AF65-F5344CB8AC3E}">
        <p14:creationId xmlns:p14="http://schemas.microsoft.com/office/powerpoint/2010/main" val="1073831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045FC0A2-1927-4012-A04B-5A19D7990EFD}" type="slidenum">
              <a:rPr kumimoji="0" lang="en-US"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alt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85215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96F164B-0D49-4776-82F9-2D44477CF5A4}" type="datetimeFigureOut">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6/8/2018</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5F1D0D3-40F7-4699-ACDA-B9C1C291633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93844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75EB793-68EA-4835-A760-740C2F5D43F7}" type="datetimeFigureOut">
              <a:rPr kumimoji="0" lang="en-US"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6/8/2018</a:t>
            </a:fld>
            <a:endParaRPr kumimoji="0" lang="en-US" sz="1800" b="0" i="0" u="none" strike="noStrike" kern="0" cap="none" spc="0" normalizeH="0" baseline="0" noProof="0">
              <a:ln>
                <a:noFill/>
              </a:ln>
              <a:solidFill>
                <a:prstClr val="black">
                  <a:tint val="75000"/>
                </a:prstClr>
              </a:solidFill>
              <a:effectLst/>
              <a:uLnTx/>
              <a:uFillTx/>
            </a:endParaRPr>
          </a:p>
        </p:txBody>
      </p:sp>
      <p:sp>
        <p:nvSpPr>
          <p:cNvPr id="5" name="Footer Placeholder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tint val="75000"/>
                </a:prstClr>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61A71CB-F010-4DD3-9136-CD6D62EB1B51}" type="slidenum">
              <a:rPr kumimoji="0" lang="en-US" sz="1800" b="0" i="0" u="none" strike="noStrike" kern="0" cap="none" spc="0" normalizeH="0" baseline="0" noProof="0" smtClean="0">
                <a:ln>
                  <a:noFill/>
                </a:ln>
                <a:solidFill>
                  <a:prstClr val="black">
                    <a:tint val="75000"/>
                  </a:prstClr>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prstClr val="black">
                  <a:tint val="75000"/>
                </a:prstClr>
              </a:solidFill>
              <a:effectLst/>
              <a:uLnTx/>
              <a:uFillTx/>
            </a:endParaRPr>
          </a:p>
        </p:txBody>
      </p:sp>
    </p:spTree>
    <p:extLst>
      <p:ext uri="{BB962C8B-B14F-4D97-AF65-F5344CB8AC3E}">
        <p14:creationId xmlns:p14="http://schemas.microsoft.com/office/powerpoint/2010/main" val="1731069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0FB19336-D9BE-4E18-98B4-953427FCA251}" type="slidenum">
              <a:rPr kumimoji="0" 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29932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PE">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P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60B621C-98B4-4119-AB08-74234079AD18}" type="slidenum">
              <a:rPr lang="es-PE">
                <a:solidFill>
                  <a:srgbClr val="000000"/>
                </a:solidFill>
              </a:rPr>
              <a:pPr>
                <a:defRPr/>
              </a:pPr>
              <a:t>‹#›</a:t>
            </a:fld>
            <a:endParaRPr lang="es-PE">
              <a:solidFill>
                <a:srgbClr val="000000"/>
              </a:solidFill>
            </a:endParaRPr>
          </a:p>
        </p:txBody>
      </p:sp>
    </p:spTree>
    <p:extLst>
      <p:ext uri="{BB962C8B-B14F-4D97-AF65-F5344CB8AC3E}">
        <p14:creationId xmlns:p14="http://schemas.microsoft.com/office/powerpoint/2010/main" val="1083338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153310-E188-4789-8533-692A42423B07}" type="datetimeFigureOut">
              <a:rPr lang="en-US" smtClean="0"/>
              <a:pPr/>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B5B33-309B-45C6-96B9-D77BB17160DB}" type="slidenum">
              <a:rPr lang="en-US" smtClean="0"/>
              <a:pPr/>
              <a:t>‹#›</a:t>
            </a:fld>
            <a:endParaRPr lang="en-US"/>
          </a:p>
        </p:txBody>
      </p:sp>
    </p:spTree>
    <p:extLst>
      <p:ext uri="{BB962C8B-B14F-4D97-AF65-F5344CB8AC3E}">
        <p14:creationId xmlns:p14="http://schemas.microsoft.com/office/powerpoint/2010/main" val="1211036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4C93DBC-0355-4ACA-85AD-7EFF928BA596}"/>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Rectangle 5">
            <a:extLst>
              <a:ext uri="{FF2B5EF4-FFF2-40B4-BE49-F238E27FC236}">
                <a16:creationId xmlns:a16="http://schemas.microsoft.com/office/drawing/2014/main" id="{FADEC4F5-4D62-497A-87ED-910877797C37}"/>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Rectangle 6">
            <a:extLst>
              <a:ext uri="{FF2B5EF4-FFF2-40B4-BE49-F238E27FC236}">
                <a16:creationId xmlns:a16="http://schemas.microsoft.com/office/drawing/2014/main" id="{7C3DAAB5-6C94-41DB-A78B-B1EF56AE9CF3}"/>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1013ED3-874E-4DD2-BDA6-44E1204C032E}" type="slidenum">
              <a:rPr kumimoji="0" lang="es-PE"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PE"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6180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09CE05A-3A5A-4F53-B30C-FAA3EDAD66C4}"/>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a:extLst>
              <a:ext uri="{FF2B5EF4-FFF2-40B4-BE49-F238E27FC236}">
                <a16:creationId xmlns:a16="http://schemas.microsoft.com/office/drawing/2014/main" id="{041B9486-6575-496E-B3AB-EC1BDFD95EEC}"/>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a:extLst>
              <a:ext uri="{FF2B5EF4-FFF2-40B4-BE49-F238E27FC236}">
                <a16:creationId xmlns:a16="http://schemas.microsoft.com/office/drawing/2014/main" id="{AF670BFC-0CAB-4473-A87B-DDD4A4646304}"/>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52BE081-21DB-40D6-BABC-43164ED99C88}" type="slidenum">
              <a:rPr kumimoji="0" lang="es-PE"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s-PE"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7573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43659E7-B394-438D-BE36-0765088C86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D9A06E0-E108-42E0-B23D-2194BF5897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ECB5BA1-3EA0-43AC-B83B-5AE3F3FE74CA}"/>
              </a:ext>
            </a:extLst>
          </p:cNvPr>
          <p:cNvSpPr>
            <a:spLocks noGrp="1" noChangeArrowheads="1"/>
          </p:cNvSpPr>
          <p:nvPr>
            <p:ph type="sldNum" sz="quarter" idx="12"/>
          </p:nvPr>
        </p:nvSpPr>
        <p:spPr>
          <a:ln/>
        </p:spPr>
        <p:txBody>
          <a:bodyPr/>
          <a:lstStyle>
            <a:lvl1pPr>
              <a:defRPr/>
            </a:lvl1pPr>
          </a:lstStyle>
          <a:p>
            <a:pPr>
              <a:defRPr/>
            </a:pPr>
            <a:fld id="{9CA14C75-FF5E-4DB0-AA86-85B245D9D76E}" type="slidenum">
              <a:rPr lang="en-US" altLang="en-US"/>
              <a:pPr>
                <a:defRPr/>
              </a:pPr>
              <a:t>‹#›</a:t>
            </a:fld>
            <a:endParaRPr lang="en-US" altLang="en-US"/>
          </a:p>
        </p:txBody>
      </p:sp>
    </p:spTree>
    <p:extLst>
      <p:ext uri="{BB962C8B-B14F-4D97-AF65-F5344CB8AC3E}">
        <p14:creationId xmlns:p14="http://schemas.microsoft.com/office/powerpoint/2010/main" val="1455035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85ADE75-81F9-4794-A99C-30158DAEA225}"/>
              </a:ext>
            </a:extLst>
          </p:cNvPr>
          <p:cNvSpPr>
            <a:spLocks noGrp="1" noChangeArrowheads="1"/>
          </p:cNvSpPr>
          <p:nvPr>
            <p:ph type="dt" sz="half" idx="10"/>
          </p:nvPr>
        </p:nvSpPr>
        <p:spPr/>
        <p:txBody>
          <a:bodyPr/>
          <a:lstStyle>
            <a:lvl1pPr>
              <a:defRPr sz="1800">
                <a:solidFill>
                  <a:srgbClr val="000000"/>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a:extLst>
              <a:ext uri="{FF2B5EF4-FFF2-40B4-BE49-F238E27FC236}">
                <a16:creationId xmlns:a16="http://schemas.microsoft.com/office/drawing/2014/main" id="{D53FDF5D-A43E-4E5F-92EF-EF309394E8C6}"/>
              </a:ext>
            </a:extLst>
          </p:cNvPr>
          <p:cNvSpPr>
            <a:spLocks noGrp="1" noChangeArrowheads="1"/>
          </p:cNvSpPr>
          <p:nvPr>
            <p:ph type="ftr" sz="quarter" idx="11"/>
          </p:nvPr>
        </p:nvSpPr>
        <p:spPr/>
        <p:txBody>
          <a:bodyPr/>
          <a:lstStyle>
            <a:lvl1pPr>
              <a:defRPr sz="1800">
                <a:solidFill>
                  <a:srgbClr val="000000"/>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a:extLst>
              <a:ext uri="{FF2B5EF4-FFF2-40B4-BE49-F238E27FC236}">
                <a16:creationId xmlns:a16="http://schemas.microsoft.com/office/drawing/2014/main" id="{DCF246E3-5951-42BB-9094-A0B13C0511D7}"/>
              </a:ext>
            </a:extLst>
          </p:cNvPr>
          <p:cNvSpPr>
            <a:spLocks noGrp="1" noChangeArrowheads="1"/>
          </p:cNvSpPr>
          <p:nvPr>
            <p:ph type="sldNum" sz="quarter" idx="12"/>
          </p:nvPr>
        </p:nvSpPr>
        <p:spPr/>
        <p:txBody>
          <a:bodyPr/>
          <a:lstStyle>
            <a:lvl1pPr>
              <a:defRPr sz="1800">
                <a:solidFill>
                  <a:srgbClr val="000000"/>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199B5FC-C612-4914-888C-1889B5A779D9}" type="slidenum">
              <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45772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153310-E188-4789-8533-692A42423B07}" type="datetimeFigureOut">
              <a:rPr lang="en-US" smtClean="0"/>
              <a:pPr/>
              <a:t>6/8/2018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B5B33-309B-45C6-96B9-D77BB17160DB}" type="slidenum">
              <a:rPr lang="en-US" smtClean="0"/>
              <a:pPr/>
              <a:t>‹#›</a:t>
            </a:fld>
            <a:endParaRPr lang="en-US"/>
          </a:p>
        </p:txBody>
      </p:sp>
    </p:spTree>
    <p:extLst>
      <p:ext uri="{BB962C8B-B14F-4D97-AF65-F5344CB8AC3E}">
        <p14:creationId xmlns:p14="http://schemas.microsoft.com/office/powerpoint/2010/main" val="3811837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153310-E188-4789-8533-692A42423B07}" type="datetimeFigureOut">
              <a:rPr lang="en-US" smtClean="0"/>
              <a:pPr/>
              <a:t>6/8/2018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B5B33-309B-45C6-96B9-D77BB17160DB}" type="slidenum">
              <a:rPr lang="en-US" smtClean="0"/>
              <a:pPr/>
              <a:t>‹#›</a:t>
            </a:fld>
            <a:endParaRPr lang="en-US"/>
          </a:p>
        </p:txBody>
      </p:sp>
    </p:spTree>
    <p:extLst>
      <p:ext uri="{BB962C8B-B14F-4D97-AF65-F5344CB8AC3E}">
        <p14:creationId xmlns:p14="http://schemas.microsoft.com/office/powerpoint/2010/main" val="228545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153310-E188-4789-8533-692A42423B07}" type="datetimeFigureOut">
              <a:rPr lang="en-US" smtClean="0"/>
              <a:pPr/>
              <a:t>6/8/2018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EB5B33-309B-45C6-96B9-D77BB17160DB}" type="slidenum">
              <a:rPr lang="en-US" smtClean="0"/>
              <a:pPr/>
              <a:t>‹#›</a:t>
            </a:fld>
            <a:endParaRPr lang="en-US"/>
          </a:p>
        </p:txBody>
      </p:sp>
    </p:spTree>
    <p:extLst>
      <p:ext uri="{BB962C8B-B14F-4D97-AF65-F5344CB8AC3E}">
        <p14:creationId xmlns:p14="http://schemas.microsoft.com/office/powerpoint/2010/main" val="1388588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153310-E188-4789-8533-692A42423B07}" type="datetimeFigureOut">
              <a:rPr lang="en-US" smtClean="0"/>
              <a:pPr/>
              <a:t>6/8/2018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EB5B33-309B-45C6-96B9-D77BB17160DB}" type="slidenum">
              <a:rPr lang="en-US" smtClean="0"/>
              <a:pPr/>
              <a:t>‹#›</a:t>
            </a:fld>
            <a:endParaRPr lang="en-US"/>
          </a:p>
        </p:txBody>
      </p:sp>
    </p:spTree>
    <p:extLst>
      <p:ext uri="{BB962C8B-B14F-4D97-AF65-F5344CB8AC3E}">
        <p14:creationId xmlns:p14="http://schemas.microsoft.com/office/powerpoint/2010/main" val="2395395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53310-E188-4789-8533-692A42423B07}" type="datetimeFigureOut">
              <a:rPr lang="en-US" smtClean="0"/>
              <a:pPr/>
              <a:t>6/8/2018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EB5B33-309B-45C6-96B9-D77BB17160DB}" type="slidenum">
              <a:rPr lang="en-US" smtClean="0"/>
              <a:pPr/>
              <a:t>‹#›</a:t>
            </a:fld>
            <a:endParaRPr lang="en-US"/>
          </a:p>
        </p:txBody>
      </p:sp>
    </p:spTree>
    <p:extLst>
      <p:ext uri="{BB962C8B-B14F-4D97-AF65-F5344CB8AC3E}">
        <p14:creationId xmlns:p14="http://schemas.microsoft.com/office/powerpoint/2010/main" val="1865208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53310-E188-4789-8533-692A42423B07}" type="datetimeFigureOut">
              <a:rPr lang="en-US" smtClean="0"/>
              <a:pPr/>
              <a:t>6/8/2018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B5B33-309B-45C6-96B9-D77BB17160DB}" type="slidenum">
              <a:rPr lang="en-US" smtClean="0"/>
              <a:pPr/>
              <a:t>‹#›</a:t>
            </a:fld>
            <a:endParaRPr lang="en-US"/>
          </a:p>
        </p:txBody>
      </p:sp>
    </p:spTree>
    <p:extLst>
      <p:ext uri="{BB962C8B-B14F-4D97-AF65-F5344CB8AC3E}">
        <p14:creationId xmlns:p14="http://schemas.microsoft.com/office/powerpoint/2010/main" val="655455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153310-E188-4789-8533-692A42423B07}" type="datetimeFigureOut">
              <a:rPr lang="en-US" smtClean="0"/>
              <a:pPr/>
              <a:t>6/8/2018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B5B33-309B-45C6-96B9-D77BB17160DB}" type="slidenum">
              <a:rPr lang="en-US" smtClean="0"/>
              <a:pPr/>
              <a:t>‹#›</a:t>
            </a:fld>
            <a:endParaRPr lang="en-US"/>
          </a:p>
        </p:txBody>
      </p:sp>
    </p:spTree>
    <p:extLst>
      <p:ext uri="{BB962C8B-B14F-4D97-AF65-F5344CB8AC3E}">
        <p14:creationId xmlns:p14="http://schemas.microsoft.com/office/powerpoint/2010/main" val="3838009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53310-E188-4789-8533-692A42423B07}" type="datetimeFigureOut">
              <a:rPr lang="en-US" smtClean="0"/>
              <a:pPr/>
              <a:t>6/8/2018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B5B33-309B-45C6-96B9-D77BB17160DB}" type="slidenum">
              <a:rPr lang="en-US" smtClean="0"/>
              <a:pPr/>
              <a:t>‹#›</a:t>
            </a:fld>
            <a:endParaRPr lang="en-US"/>
          </a:p>
        </p:txBody>
      </p:sp>
    </p:spTree>
    <p:extLst>
      <p:ext uri="{BB962C8B-B14F-4D97-AF65-F5344CB8AC3E}">
        <p14:creationId xmlns:p14="http://schemas.microsoft.com/office/powerpoint/2010/main" val="5960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5">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p>
            <a:r>
              <a:rPr lang="en-US"/>
              <a:t>Click to edit Master title style</a:t>
            </a:r>
          </a:p>
        </p:txBody>
      </p:sp>
      <p:sp>
        <p:nvSpPr>
          <p:cNvPr id="1030" name="Text Placeholder 30"/>
          <p:cNvSpPr>
            <a:spLocks noGrp="1"/>
          </p:cNvSpPr>
          <p:nvPr>
            <p:ph type="body" idx="1"/>
          </p:nvPr>
        </p:nvSpPr>
        <p:spPr bwMode="auto">
          <a:xfrm>
            <a:off x="457200" y="1609725"/>
            <a:ext cx="7239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smtClean="0">
                <a:solidFill>
                  <a:schemeClr val="tx2"/>
                </a:solidFill>
                <a:latin typeface="+mn-lt"/>
              </a:defRPr>
            </a:lvl1pPr>
            <a:extLst/>
          </a:lstStyle>
          <a:p>
            <a:pPr>
              <a:defRPr/>
            </a:pPr>
            <a:fld id="{C528E4B2-0570-4B5D-9018-444C3EA01FFD}" type="datetimeFigureOut">
              <a:rPr lang="en-US"/>
              <a:pPr>
                <a:defRPr/>
              </a:pPr>
              <a:t>6/8/2018</a:t>
            </a:fld>
            <a:endParaRPr lang="en-US"/>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defRPr>
            </a:lvl1pPr>
            <a:extLst/>
          </a:lstStyle>
          <a:p>
            <a:pPr>
              <a:defRPr/>
            </a:pPr>
            <a:endParaRPr lang="en-US"/>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smtClean="0">
                <a:solidFill>
                  <a:schemeClr val="tx2"/>
                </a:solidFill>
                <a:latin typeface="+mn-lt"/>
              </a:defRPr>
            </a:lvl1pPr>
            <a:extLst/>
          </a:lstStyle>
          <a:p>
            <a:pPr>
              <a:defRPr/>
            </a:pPr>
            <a:fld id="{5DA0D53A-1E93-42C9-A36B-CA4DA47CAB70}" type="slidenum">
              <a:rPr lang="en-US"/>
              <a:pPr>
                <a:defRPr/>
              </a:pPr>
              <a:t>‹#›</a:t>
            </a:fld>
            <a:endParaRPr lang="en-US"/>
          </a:p>
        </p:txBody>
      </p:sp>
    </p:spTree>
    <p:extLst>
      <p:ext uri="{BB962C8B-B14F-4D97-AF65-F5344CB8AC3E}">
        <p14:creationId xmlns:p14="http://schemas.microsoft.com/office/powerpoint/2010/main" val="132181536"/>
      </p:ext>
    </p:extLst>
  </p:cSld>
  <p:clrMap bg1="lt1" tx1="dk1" bg2="lt2" tx2="dk2" accent1="accent1" accent2="accent2" accent3="accent3" accent4="accent4" accent5="accent5" accent6="accent6" hlink="hlink" folHlink="folHlink"/>
  <p:sldLayoutIdLst>
    <p:sldLayoutId id="2147483668" r:id="rId1"/>
    <p:sldLayoutId id="2147483675" r:id="rId2"/>
    <p:sldLayoutId id="2147483676" r:id="rId3"/>
  </p:sldLayoutIdLst>
  <p:txStyles>
    <p:titleStyle>
      <a:lvl1pPr algn="l" rtl="0" fontAlgn="base">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fontAlgn="base">
        <a:spcBef>
          <a:spcPct val="0"/>
        </a:spcBef>
        <a:spcAft>
          <a:spcPct val="0"/>
        </a:spcAft>
        <a:defRPr sz="3800" b="1">
          <a:solidFill>
            <a:schemeClr val="tx1"/>
          </a:solidFill>
          <a:latin typeface="Trebuchet MS" pitchFamily="34" charset="0"/>
        </a:defRPr>
      </a:lvl2pPr>
      <a:lvl3pPr algn="l" rtl="0" fontAlgn="base">
        <a:spcBef>
          <a:spcPct val="0"/>
        </a:spcBef>
        <a:spcAft>
          <a:spcPct val="0"/>
        </a:spcAft>
        <a:defRPr sz="3800" b="1">
          <a:solidFill>
            <a:schemeClr val="tx1"/>
          </a:solidFill>
          <a:latin typeface="Trebuchet MS" pitchFamily="34" charset="0"/>
        </a:defRPr>
      </a:lvl3pPr>
      <a:lvl4pPr algn="l" rtl="0" fontAlgn="base">
        <a:spcBef>
          <a:spcPct val="0"/>
        </a:spcBef>
        <a:spcAft>
          <a:spcPct val="0"/>
        </a:spcAft>
        <a:defRPr sz="3800" b="1">
          <a:solidFill>
            <a:schemeClr val="tx1"/>
          </a:solidFill>
          <a:latin typeface="Trebuchet MS" pitchFamily="34" charset="0"/>
        </a:defRPr>
      </a:lvl4pPr>
      <a:lvl5pPr algn="l" rtl="0" fontAlgn="base">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fontAlgn="base">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fontAlgn="base">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fontAlgn="base">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684EA31-5883-4B8C-ACEF-DC262DA5DA4A}" type="slidenum">
              <a:rPr lang="en-US" altLang="en-US"/>
              <a:pPr/>
              <a:t>‹#›</a:t>
            </a:fld>
            <a:endParaRPr lang="en-US" altLang="en-US"/>
          </a:p>
        </p:txBody>
      </p:sp>
    </p:spTree>
    <p:extLst>
      <p:ext uri="{BB962C8B-B14F-4D97-AF65-F5344CB8AC3E}">
        <p14:creationId xmlns:p14="http://schemas.microsoft.com/office/powerpoint/2010/main" val="980979304"/>
      </p:ext>
    </p:extLst>
  </p:cSld>
  <p:clrMap bg1="lt1" tx1="dk1" bg2="lt2" tx2="dk2" accent1="accent1" accent2="accent2" accent3="accent3" accent4="accent4" accent5="accent5" accent6="accent6" hlink="hlink" folHlink="folHlink"/>
  <p:sldLayoutIdLst>
    <p:sldLayoutId id="2147483672"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796F164B-0D49-4776-82F9-2D44477CF5A4}" type="datetimeFigureOut">
              <a:rPr lang="en-US" smtClean="0"/>
              <a:pPr/>
              <a:t>6/8/2018</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A5F1D0D3-40F7-4699-ACDA-B9C1C2916336}" type="slidenum">
              <a:rPr lang="en-US" smtClean="0"/>
              <a:pPr/>
              <a:t>‹#›</a:t>
            </a:fld>
            <a:endParaRPr lang="en-US"/>
          </a:p>
        </p:txBody>
      </p:sp>
    </p:spTree>
    <p:extLst>
      <p:ext uri="{BB962C8B-B14F-4D97-AF65-F5344CB8AC3E}">
        <p14:creationId xmlns:p14="http://schemas.microsoft.com/office/powerpoint/2010/main" val="742649512"/>
      </p:ext>
    </p:extLst>
  </p:cSld>
  <p:clrMap bg1="lt1" tx1="dk1" bg2="lt2" tx2="dk2" accent1="accent1" accent2="accent2" accent3="accent3" accent4="accent4" accent5="accent5" accent6="accent6" hlink="hlink" folHlink="folHlink"/>
  <p:sldLayoutIdLst>
    <p:sldLayoutId id="2147483678" r:id="rId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5EB793-68EA-4835-A760-740C2F5D43F7}" type="datetimeFigureOut">
              <a:rPr lang="en-US" smtClean="0">
                <a:solidFill>
                  <a:prstClr val="black">
                    <a:tint val="75000"/>
                  </a:prstClr>
                </a:solidFill>
              </a:rPr>
              <a:pPr/>
              <a:t>6/8/2018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1A71CB-F010-4DD3-9136-CD6D62EB1B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7848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D1AEB25-FD1B-4FB6-9D3E-43649F1E49BE}"/>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PE" altLang="en-US"/>
              <a:t>Click to edit Master title style</a:t>
            </a:r>
          </a:p>
        </p:txBody>
      </p:sp>
      <p:sp>
        <p:nvSpPr>
          <p:cNvPr id="1027" name="Rectangle 3">
            <a:extLst>
              <a:ext uri="{FF2B5EF4-FFF2-40B4-BE49-F238E27FC236}">
                <a16:creationId xmlns:a16="http://schemas.microsoft.com/office/drawing/2014/main" id="{0E6E925E-BB4A-4596-957A-6D17320708A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PE" altLang="en-US"/>
              <a:t>Click to edit Master text styles</a:t>
            </a:r>
          </a:p>
          <a:p>
            <a:pPr lvl="1"/>
            <a:r>
              <a:rPr lang="es-PE" altLang="en-US"/>
              <a:t>Second level</a:t>
            </a:r>
          </a:p>
          <a:p>
            <a:pPr lvl="2"/>
            <a:r>
              <a:rPr lang="es-PE" altLang="en-US"/>
              <a:t>Third level</a:t>
            </a:r>
          </a:p>
          <a:p>
            <a:pPr lvl="3"/>
            <a:r>
              <a:rPr lang="es-PE" altLang="en-US"/>
              <a:t>Fourth level</a:t>
            </a:r>
          </a:p>
          <a:p>
            <a:pPr lvl="4"/>
            <a:r>
              <a:rPr lang="es-PE" altLang="en-US"/>
              <a:t>Fifth level</a:t>
            </a:r>
          </a:p>
        </p:txBody>
      </p:sp>
      <p:sp>
        <p:nvSpPr>
          <p:cNvPr id="1028" name="Rectangle 4">
            <a:extLst>
              <a:ext uri="{FF2B5EF4-FFF2-40B4-BE49-F238E27FC236}">
                <a16:creationId xmlns:a16="http://schemas.microsoft.com/office/drawing/2014/main" id="{D6709066-ED7D-411F-ADED-331CF73E6C2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PE"/>
          </a:p>
        </p:txBody>
      </p:sp>
      <p:sp>
        <p:nvSpPr>
          <p:cNvPr id="1029" name="Rectangle 5">
            <a:extLst>
              <a:ext uri="{FF2B5EF4-FFF2-40B4-BE49-F238E27FC236}">
                <a16:creationId xmlns:a16="http://schemas.microsoft.com/office/drawing/2014/main" id="{4B3DF41B-9FC6-42A3-9819-0BEAA23E6FA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PE"/>
          </a:p>
        </p:txBody>
      </p:sp>
      <p:sp>
        <p:nvSpPr>
          <p:cNvPr id="1030" name="Rectangle 6">
            <a:extLst>
              <a:ext uri="{FF2B5EF4-FFF2-40B4-BE49-F238E27FC236}">
                <a16:creationId xmlns:a16="http://schemas.microsoft.com/office/drawing/2014/main" id="{7DBAB4D7-C759-4143-A56B-1A62F2034D11}"/>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E8A723D-F0A6-4E1F-AF1C-55B22B32CA52}" type="slidenum">
              <a:rPr lang="es-PE" altLang="en-US"/>
              <a:pPr>
                <a:defRPr/>
              </a:pPr>
              <a:t>‹#›</a:t>
            </a:fld>
            <a:endParaRPr lang="es-PE" altLang="en-US"/>
          </a:p>
        </p:txBody>
      </p:sp>
    </p:spTree>
    <p:extLst>
      <p:ext uri="{BB962C8B-B14F-4D97-AF65-F5344CB8AC3E}">
        <p14:creationId xmlns:p14="http://schemas.microsoft.com/office/powerpoint/2010/main" val="326948326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91" r:id="rId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D75D4E4-9190-4115-91DC-B5222B9A9F3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2F57383A-7EC9-4849-9677-2A045FBAF64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BD27034-BB85-4E29-A114-1CE904D16B0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5955D35E-CE10-4C2F-AB60-2A766FF068F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4F7B907A-DB68-406E-834C-A1563250488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2FC6664-DB18-455D-B493-AA34B36A7B91}" type="slidenum">
              <a:rPr lang="en-US" altLang="en-US"/>
              <a:pPr>
                <a:defRPr/>
              </a:pPr>
              <a:t>‹#›</a:t>
            </a:fld>
            <a:endParaRPr lang="en-US" altLang="en-US"/>
          </a:p>
        </p:txBody>
      </p:sp>
    </p:spTree>
    <p:extLst>
      <p:ext uri="{BB962C8B-B14F-4D97-AF65-F5344CB8AC3E}">
        <p14:creationId xmlns:p14="http://schemas.microsoft.com/office/powerpoint/2010/main" val="2618586489"/>
      </p:ext>
    </p:extLst>
  </p:cSld>
  <p:clrMap bg1="lt1" tx1="dk1" bg2="lt2" tx2="dk2" accent1="accent1" accent2="accent2" accent3="accent3" accent4="accent4" accent5="accent5" accent6="accent6" hlink="hlink" folHlink="folHlink"/>
  <p:sldLayoutIdLst>
    <p:sldLayoutId id="214748369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hyperlink" Target="http://www.pcusa.org/" TargetMode="Externa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jpeg"/><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5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6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6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6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n-US" dirty="0"/>
              <a:t>Detectives of Divinity</a:t>
            </a:r>
          </a:p>
        </p:txBody>
      </p:sp>
      <p:sp>
        <p:nvSpPr>
          <p:cNvPr id="57347" name="Rectangle 3"/>
          <p:cNvSpPr>
            <a:spLocks noGrp="1" noChangeArrowheads="1"/>
          </p:cNvSpPr>
          <p:nvPr>
            <p:ph type="body" idx="1"/>
          </p:nvPr>
        </p:nvSpPr>
        <p:spPr/>
        <p:txBody>
          <a:bodyPr/>
          <a:lstStyle/>
          <a:p>
            <a:pPr marL="0" indent="0" eaLnBrk="1" hangingPunct="1">
              <a:lnSpc>
                <a:spcPct val="90000"/>
              </a:lnSpc>
              <a:buNone/>
              <a:defRPr/>
            </a:pPr>
            <a:endParaRPr lang="en-US" sz="2800" u="sng" dirty="0"/>
          </a:p>
          <a:p>
            <a:pPr marL="0" indent="0" eaLnBrk="1" hangingPunct="1">
              <a:lnSpc>
                <a:spcPct val="90000"/>
              </a:lnSpc>
              <a:buFontTx/>
              <a:buNone/>
              <a:defRPr/>
            </a:pPr>
            <a:endParaRPr lang="en-US" sz="2800" u="sng" dirty="0"/>
          </a:p>
          <a:p>
            <a:pPr marL="0" indent="0" eaLnBrk="1" hangingPunct="1">
              <a:lnSpc>
                <a:spcPct val="90000"/>
              </a:lnSpc>
              <a:buFontTx/>
              <a:buNone/>
              <a:defRPr/>
            </a:pPr>
            <a:endParaRPr lang="en-US" sz="2800" u="sng" dirty="0"/>
          </a:p>
          <a:p>
            <a:pPr marL="0" indent="0" eaLnBrk="1" hangingPunct="1">
              <a:lnSpc>
                <a:spcPct val="90000"/>
              </a:lnSpc>
              <a:buFontTx/>
              <a:buNone/>
              <a:defRPr/>
            </a:pPr>
            <a:endParaRPr lang="en-US" sz="2800" u="sng" dirty="0"/>
          </a:p>
          <a:p>
            <a:pPr marL="0" indent="0" eaLnBrk="1" hangingPunct="1">
              <a:lnSpc>
                <a:spcPct val="90000"/>
              </a:lnSpc>
              <a:buFontTx/>
              <a:buNone/>
              <a:defRPr/>
            </a:pPr>
            <a:r>
              <a:rPr lang="en-US" sz="2400" dirty="0"/>
              <a:t>Central States Synod Assembly</a:t>
            </a:r>
          </a:p>
          <a:p>
            <a:pPr marL="0" indent="0" eaLnBrk="1" hangingPunct="1">
              <a:lnSpc>
                <a:spcPct val="90000"/>
              </a:lnSpc>
              <a:buFontTx/>
              <a:buNone/>
              <a:defRPr/>
            </a:pPr>
            <a:r>
              <a:rPr lang="en-US" sz="2400" dirty="0"/>
              <a:t>Rev. Ruben Duran</a:t>
            </a:r>
          </a:p>
          <a:p>
            <a:pPr marL="0" indent="0" eaLnBrk="1" hangingPunct="1">
              <a:lnSpc>
                <a:spcPct val="90000"/>
              </a:lnSpc>
              <a:buFontTx/>
              <a:buNone/>
              <a:defRPr/>
            </a:pPr>
            <a:r>
              <a:rPr lang="en-US" sz="2400" dirty="0"/>
              <a:t>ELCA</a:t>
            </a:r>
          </a:p>
          <a:p>
            <a:pPr marL="0" indent="0" eaLnBrk="1" hangingPunct="1">
              <a:lnSpc>
                <a:spcPct val="90000"/>
              </a:lnSpc>
              <a:buFontTx/>
              <a:buNone/>
              <a:defRPr/>
            </a:pPr>
            <a:endParaRPr lang="en-US" sz="2400" dirty="0"/>
          </a:p>
          <a:p>
            <a:pPr eaLnBrk="1" hangingPunct="1">
              <a:lnSpc>
                <a:spcPct val="90000"/>
              </a:lnSpc>
              <a:defRPr/>
            </a:pPr>
            <a:endParaRPr lang="en-US" sz="2800" dirty="0"/>
          </a:p>
          <a:p>
            <a:pPr eaLnBrk="1" hangingPunct="1">
              <a:lnSpc>
                <a:spcPct val="90000"/>
              </a:lnSpc>
              <a:buFontTx/>
              <a:buNone/>
              <a:defRPr/>
            </a:pPr>
            <a:endParaRPr lang="en-US" sz="2800" dirty="0"/>
          </a:p>
          <a:p>
            <a:pPr eaLnBrk="1" hangingPunct="1">
              <a:lnSpc>
                <a:spcPct val="90000"/>
              </a:lnSpc>
              <a:buFontTx/>
              <a:buNone/>
              <a:defRPr/>
            </a:pPr>
            <a:endParaRPr lang="en-US" sz="2800" dirty="0"/>
          </a:p>
        </p:txBody>
      </p:sp>
      <p:pic>
        <p:nvPicPr>
          <p:cNvPr id="7270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048000"/>
            <a:ext cx="2667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541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a:extLst>
              <a:ext uri="{FF2B5EF4-FFF2-40B4-BE49-F238E27FC236}">
                <a16:creationId xmlns:a16="http://schemas.microsoft.com/office/drawing/2014/main" id="{10E6586C-A21E-44AA-974C-987DDA2495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1524000"/>
            <a:ext cx="4495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71" name="Text Box 3">
            <a:extLst>
              <a:ext uri="{FF2B5EF4-FFF2-40B4-BE49-F238E27FC236}">
                <a16:creationId xmlns:a16="http://schemas.microsoft.com/office/drawing/2014/main" id="{0B90DD32-76B3-4614-9AC8-DFCDD8140383}"/>
              </a:ext>
            </a:extLst>
          </p:cNvPr>
          <p:cNvSpPr txBox="1">
            <a:spLocks noChangeArrowheads="1"/>
          </p:cNvSpPr>
          <p:nvPr/>
        </p:nvSpPr>
        <p:spPr bwMode="auto">
          <a:xfrm>
            <a:off x="609600" y="669925"/>
            <a:ext cx="800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9999"/>
                </a:solidFill>
                <a:effectLst/>
                <a:uLnTx/>
                <a:uFillTx/>
                <a:latin typeface="Times" panose="02020603050405020304" pitchFamily="18" charset="0"/>
                <a:ea typeface="+mn-ea"/>
                <a:cs typeface="+mn-cs"/>
              </a:rPr>
              <a:t>Releasing Detectives of Divinity </a:t>
            </a: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Tree>
    <p:extLst>
      <p:ext uri="{BB962C8B-B14F-4D97-AF65-F5344CB8AC3E}">
        <p14:creationId xmlns:p14="http://schemas.microsoft.com/office/powerpoint/2010/main" val="1744740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88F3F32-F9C7-48FC-B6A3-512BC5407046}"/>
              </a:ext>
            </a:extLst>
          </p:cNvPr>
          <p:cNvSpPr>
            <a:spLocks noGrp="1" noChangeArrowheads="1"/>
          </p:cNvSpPr>
          <p:nvPr>
            <p:ph type="title"/>
          </p:nvPr>
        </p:nvSpPr>
        <p:spPr/>
        <p:txBody>
          <a:bodyPr/>
          <a:lstStyle/>
          <a:p>
            <a:pPr eaLnBrk="1" hangingPunct="1"/>
            <a:r>
              <a:rPr lang="en-US" altLang="en-US"/>
              <a:t> Detecting  Divinity Now</a:t>
            </a:r>
          </a:p>
        </p:txBody>
      </p:sp>
      <p:sp>
        <p:nvSpPr>
          <p:cNvPr id="13315" name="Rectangle 3">
            <a:extLst>
              <a:ext uri="{FF2B5EF4-FFF2-40B4-BE49-F238E27FC236}">
                <a16:creationId xmlns:a16="http://schemas.microsoft.com/office/drawing/2014/main" id="{819EF640-B592-4367-BB2D-A79D86898B12}"/>
              </a:ext>
            </a:extLst>
          </p:cNvPr>
          <p:cNvSpPr>
            <a:spLocks noGrp="1" noChangeArrowheads="1"/>
          </p:cNvSpPr>
          <p:nvPr>
            <p:ph type="body" idx="1"/>
          </p:nvPr>
        </p:nvSpPr>
        <p:spPr/>
        <p:txBody>
          <a:bodyPr/>
          <a:lstStyle/>
          <a:p>
            <a:pPr eaLnBrk="1" hangingPunct="1"/>
            <a:endParaRPr lang="en-US" altLang="en-US" dirty="0"/>
          </a:p>
          <a:p>
            <a:pPr eaLnBrk="1" hangingPunct="1"/>
            <a:r>
              <a:rPr lang="en-US" altLang="en-US" dirty="0"/>
              <a:t>1.  Helicopter View: demographics</a:t>
            </a:r>
          </a:p>
          <a:p>
            <a:pPr eaLnBrk="1" hangingPunct="1"/>
            <a:r>
              <a:rPr lang="en-US" altLang="en-US" dirty="0"/>
              <a:t>2.  Street View: building relationships</a:t>
            </a:r>
          </a:p>
          <a:p>
            <a:pPr eaLnBrk="1" hangingPunct="1"/>
            <a:r>
              <a:rPr lang="en-US" altLang="en-US" dirty="0"/>
              <a:t>3.  Community Capacity View: assets, gifts</a:t>
            </a:r>
          </a:p>
          <a:p>
            <a:pPr eaLnBrk="1" hangingPunct="1"/>
            <a:r>
              <a:rPr lang="en-US" altLang="en-US" dirty="0"/>
              <a:t>4.  Power Analysis: changing systems</a:t>
            </a:r>
          </a:p>
          <a:p>
            <a:pPr eaLnBrk="1" hangingPunct="1"/>
            <a:r>
              <a:rPr lang="en-US" altLang="en-US" dirty="0"/>
              <a:t>5.  Collective Impact: effective alliances</a:t>
            </a:r>
          </a:p>
        </p:txBody>
      </p:sp>
    </p:spTree>
    <p:extLst>
      <p:ext uri="{BB962C8B-B14F-4D97-AF65-F5344CB8AC3E}">
        <p14:creationId xmlns:p14="http://schemas.microsoft.com/office/powerpoint/2010/main" val="2294939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869A1DDC-8EC6-4729-9DF9-57214A7E21A0}"/>
              </a:ext>
            </a:extLst>
          </p:cNvPr>
          <p:cNvSpPr>
            <a:spLocks noGrp="1" noChangeArrowheads="1"/>
          </p:cNvSpPr>
          <p:nvPr>
            <p:ph type="title"/>
          </p:nvPr>
        </p:nvSpPr>
        <p:spPr/>
        <p:txBody>
          <a:bodyPr/>
          <a:lstStyle/>
          <a:p>
            <a:pPr eaLnBrk="1" hangingPunct="1"/>
            <a:r>
              <a:rPr lang="en-US" altLang="en-US"/>
              <a:t>1.  Helicopter View</a:t>
            </a:r>
          </a:p>
        </p:txBody>
      </p:sp>
      <p:sp>
        <p:nvSpPr>
          <p:cNvPr id="86019" name="Rectangle 3">
            <a:extLst>
              <a:ext uri="{FF2B5EF4-FFF2-40B4-BE49-F238E27FC236}">
                <a16:creationId xmlns:a16="http://schemas.microsoft.com/office/drawing/2014/main" id="{D3DA6D1E-0B3C-4446-9C76-3271EA12B998}"/>
              </a:ext>
            </a:extLst>
          </p:cNvPr>
          <p:cNvSpPr>
            <a:spLocks noGrp="1" noChangeArrowheads="1"/>
          </p:cNvSpPr>
          <p:nvPr>
            <p:ph type="body" idx="1"/>
          </p:nvPr>
        </p:nvSpPr>
        <p:spPr/>
        <p:txBody>
          <a:bodyPr/>
          <a:lstStyle/>
          <a:p>
            <a:pPr eaLnBrk="1" hangingPunct="1"/>
            <a:r>
              <a:rPr lang="en-US" altLang="en-US"/>
              <a:t>Check the demographic information</a:t>
            </a:r>
          </a:p>
          <a:p>
            <a:pPr eaLnBrk="1" hangingPunct="1"/>
            <a:r>
              <a:rPr lang="en-US" altLang="en-US"/>
              <a:t>Office of Research and Evaluation, ELCA</a:t>
            </a:r>
          </a:p>
          <a:p>
            <a:pPr eaLnBrk="1" hangingPunct="1"/>
            <a:r>
              <a:rPr lang="en-US" altLang="en-US"/>
              <a:t>Free service at your request</a:t>
            </a:r>
          </a:p>
          <a:p>
            <a:pPr eaLnBrk="1" hangingPunct="1"/>
            <a:r>
              <a:rPr lang="en-US" altLang="en-US"/>
              <a:t>Census information and more</a:t>
            </a:r>
          </a:p>
          <a:p>
            <a:pPr eaLnBrk="1" hangingPunct="1"/>
            <a:r>
              <a:rPr lang="en-US" altLang="en-US"/>
              <a:t>Give the office 2-3 weeks to get back to you with your request</a:t>
            </a:r>
          </a:p>
        </p:txBody>
      </p:sp>
    </p:spTree>
    <p:extLst>
      <p:ext uri="{BB962C8B-B14F-4D97-AF65-F5344CB8AC3E}">
        <p14:creationId xmlns:p14="http://schemas.microsoft.com/office/powerpoint/2010/main" val="107068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1">
            <a:extLst>
              <a:ext uri="{FF2B5EF4-FFF2-40B4-BE49-F238E27FC236}">
                <a16:creationId xmlns:a16="http://schemas.microsoft.com/office/drawing/2014/main" id="{CDD65CA9-0F4E-482D-B369-6E8A07236E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938"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3" name="Picture 2">
            <a:extLst>
              <a:ext uri="{FF2B5EF4-FFF2-40B4-BE49-F238E27FC236}">
                <a16:creationId xmlns:a16="http://schemas.microsoft.com/office/drawing/2014/main" id="{380426DD-1959-4731-BD91-19C1540BA5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228600"/>
            <a:ext cx="70485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8058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1">
            <a:extLst>
              <a:ext uri="{FF2B5EF4-FFF2-40B4-BE49-F238E27FC236}">
                <a16:creationId xmlns:a16="http://schemas.microsoft.com/office/drawing/2014/main" id="{F0246A7A-956D-4751-BEC1-DE65C91277A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938"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7" name="Picture 2">
            <a:extLst>
              <a:ext uri="{FF2B5EF4-FFF2-40B4-BE49-F238E27FC236}">
                <a16:creationId xmlns:a16="http://schemas.microsoft.com/office/drawing/2014/main" id="{31DC1F23-B377-404A-9DFD-C15E39C343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228600"/>
            <a:ext cx="70485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3595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5">
            <a:extLst>
              <a:ext uri="{FF2B5EF4-FFF2-40B4-BE49-F238E27FC236}">
                <a16:creationId xmlns:a16="http://schemas.microsoft.com/office/drawing/2014/main" id="{EE911CD6-638B-4AD3-91A0-B247460547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938"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12">
            <a:extLst>
              <a:ext uri="{FF2B5EF4-FFF2-40B4-BE49-F238E27FC236}">
                <a16:creationId xmlns:a16="http://schemas.microsoft.com/office/drawing/2014/main" id="{D431CB5C-0F86-49EF-A387-04BDFC5BC7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228600"/>
            <a:ext cx="70485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9711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3">
            <a:extLst>
              <a:ext uri="{FF2B5EF4-FFF2-40B4-BE49-F238E27FC236}">
                <a16:creationId xmlns:a16="http://schemas.microsoft.com/office/drawing/2014/main" id="{C1868B14-DDA9-4085-B38C-0A9BF1D415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1225" y="2743200"/>
            <a:ext cx="5553075"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5" name="Picture 4">
            <a:extLst>
              <a:ext uri="{FF2B5EF4-FFF2-40B4-BE49-F238E27FC236}">
                <a16:creationId xmlns:a16="http://schemas.microsoft.com/office/drawing/2014/main" id="{F07900D9-B165-4AA6-82C0-8C2CFE640A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 y="152400"/>
            <a:ext cx="3305175"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0" name="TextBox 3">
            <a:extLst>
              <a:ext uri="{FF2B5EF4-FFF2-40B4-BE49-F238E27FC236}">
                <a16:creationId xmlns:a16="http://schemas.microsoft.com/office/drawing/2014/main" id="{41CD757E-B497-4421-9C41-9593BDA68624}"/>
              </a:ext>
            </a:extLst>
          </p:cNvPr>
          <p:cNvSpPr txBox="1">
            <a:spLocks noChangeArrowheads="1"/>
          </p:cNvSpPr>
          <p:nvPr/>
        </p:nvSpPr>
        <p:spPr bwMode="auto">
          <a:xfrm>
            <a:off x="1055688" y="5786438"/>
            <a:ext cx="23685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rPr>
              <a:t>Sample  from Demographic Trend Report</a:t>
            </a:r>
          </a:p>
        </p:txBody>
      </p:sp>
      <p:sp>
        <p:nvSpPr>
          <p:cNvPr id="5" name="Left Arrow 4">
            <a:extLst>
              <a:ext uri="{FF2B5EF4-FFF2-40B4-BE49-F238E27FC236}">
                <a16:creationId xmlns:a16="http://schemas.microsoft.com/office/drawing/2014/main" id="{CC2F107E-E600-48F5-93A3-E6FFC10833F6}"/>
              </a:ext>
            </a:extLst>
          </p:cNvPr>
          <p:cNvSpPr/>
          <p:nvPr/>
        </p:nvSpPr>
        <p:spPr>
          <a:xfrm rot="10800000">
            <a:off x="2389188" y="5580063"/>
            <a:ext cx="609600" cy="1857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sp>
        <p:nvSpPr>
          <p:cNvPr id="14342" name="TextBox 8">
            <a:extLst>
              <a:ext uri="{FF2B5EF4-FFF2-40B4-BE49-F238E27FC236}">
                <a16:creationId xmlns:a16="http://schemas.microsoft.com/office/drawing/2014/main" id="{706156A8-5321-4D3D-BC64-DCC1DCA8DDDF}"/>
              </a:ext>
            </a:extLst>
          </p:cNvPr>
          <p:cNvSpPr txBox="1">
            <a:spLocks noChangeArrowheads="1"/>
          </p:cNvSpPr>
          <p:nvPr/>
        </p:nvSpPr>
        <p:spPr bwMode="auto">
          <a:xfrm>
            <a:off x="4114800" y="204788"/>
            <a:ext cx="4702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mn-ea"/>
                <a:cs typeface="+mn-cs"/>
              </a:rPr>
              <a:t>Sample  from Demographic Snapshot Report</a:t>
            </a:r>
          </a:p>
        </p:txBody>
      </p:sp>
      <p:sp>
        <p:nvSpPr>
          <p:cNvPr id="10" name="Left Arrow 9">
            <a:extLst>
              <a:ext uri="{FF2B5EF4-FFF2-40B4-BE49-F238E27FC236}">
                <a16:creationId xmlns:a16="http://schemas.microsoft.com/office/drawing/2014/main" id="{D3664DA6-5818-4ADC-A9DB-596E69CF4F96}"/>
              </a:ext>
            </a:extLst>
          </p:cNvPr>
          <p:cNvSpPr/>
          <p:nvPr/>
        </p:nvSpPr>
        <p:spPr>
          <a:xfrm>
            <a:off x="3505200" y="298450"/>
            <a:ext cx="609600" cy="1841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rial"/>
              <a:ea typeface="+mn-ea"/>
              <a:cs typeface="+mn-cs"/>
            </a:endParaRPr>
          </a:p>
        </p:txBody>
      </p:sp>
      <p:pic>
        <p:nvPicPr>
          <p:cNvPr id="90120" name="Picture 10">
            <a:extLst>
              <a:ext uri="{FF2B5EF4-FFF2-40B4-BE49-F238E27FC236}">
                <a16:creationId xmlns:a16="http://schemas.microsoft.com/office/drawing/2014/main" id="{3EEA265D-6644-4451-8F9E-08DB1BD63B6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065838"/>
            <a:ext cx="53340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3315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A0E7AE72-40BC-43F1-8F60-64265BC622B3}"/>
              </a:ext>
            </a:extLst>
          </p:cNvPr>
          <p:cNvSpPr>
            <a:spLocks noGrp="1"/>
          </p:cNvSpPr>
          <p:nvPr>
            <p:ph type="title"/>
          </p:nvPr>
        </p:nvSpPr>
        <p:spPr/>
        <p:txBody>
          <a:bodyPr/>
          <a:lstStyle/>
          <a:p>
            <a:r>
              <a:rPr lang="en-US" altLang="en-US"/>
              <a:t>Learnings</a:t>
            </a:r>
          </a:p>
        </p:txBody>
      </p:sp>
      <p:sp>
        <p:nvSpPr>
          <p:cNvPr id="24579" name="Content Placeholder 2">
            <a:extLst>
              <a:ext uri="{FF2B5EF4-FFF2-40B4-BE49-F238E27FC236}">
                <a16:creationId xmlns:a16="http://schemas.microsoft.com/office/drawing/2014/main" id="{4C94D7F8-E148-43C1-A533-1CE89232DA5C}"/>
              </a:ext>
            </a:extLst>
          </p:cNvPr>
          <p:cNvSpPr>
            <a:spLocks noGrp="1"/>
          </p:cNvSpPr>
          <p:nvPr>
            <p:ph idx="1"/>
          </p:nvPr>
        </p:nvSpPr>
        <p:spPr/>
        <p:txBody>
          <a:bodyPr/>
          <a:lstStyle/>
          <a:p>
            <a:r>
              <a:rPr lang="en-US" altLang="en-US"/>
              <a:t>In the ELCA, there are:</a:t>
            </a:r>
          </a:p>
          <a:p>
            <a:r>
              <a:rPr lang="en-US" altLang="en-US"/>
              <a:t>2000 churches with 20% or more African Descent population in their zip code</a:t>
            </a:r>
          </a:p>
          <a:p>
            <a:r>
              <a:rPr lang="en-US" altLang="en-US"/>
              <a:t>1,400 churches in Latino communities</a:t>
            </a:r>
          </a:p>
          <a:p>
            <a:r>
              <a:rPr lang="en-US" altLang="en-US"/>
              <a:t>900 churches in Asian communities</a:t>
            </a:r>
          </a:p>
          <a:p>
            <a:r>
              <a:rPr lang="en-US" altLang="en-US"/>
              <a:t>400 churches in or near reservations</a:t>
            </a:r>
          </a:p>
          <a:p>
            <a:endParaRPr lang="en-US" altLang="en-US"/>
          </a:p>
          <a:p>
            <a:r>
              <a:rPr lang="en-US" altLang="en-US"/>
              <a:t>Multicultural potential around us!!</a:t>
            </a:r>
          </a:p>
        </p:txBody>
      </p:sp>
    </p:spTree>
    <p:extLst>
      <p:ext uri="{BB962C8B-B14F-4D97-AF65-F5344CB8AC3E}">
        <p14:creationId xmlns:p14="http://schemas.microsoft.com/office/powerpoint/2010/main" val="4075158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D303BBBC-30FE-4FF0-A85D-C723BC9CD48A}"/>
              </a:ext>
            </a:extLst>
          </p:cNvPr>
          <p:cNvSpPr>
            <a:spLocks noGrp="1" noChangeArrowheads="1"/>
          </p:cNvSpPr>
          <p:nvPr>
            <p:ph type="title"/>
          </p:nvPr>
        </p:nvSpPr>
        <p:spPr/>
        <p:txBody>
          <a:bodyPr/>
          <a:lstStyle/>
          <a:p>
            <a:pPr eaLnBrk="1" hangingPunct="1"/>
            <a:r>
              <a:rPr lang="en-US" altLang="en-US"/>
              <a:t>2. Street View</a:t>
            </a:r>
          </a:p>
        </p:txBody>
      </p:sp>
      <p:sp>
        <p:nvSpPr>
          <p:cNvPr id="91139" name="Rectangle 3">
            <a:extLst>
              <a:ext uri="{FF2B5EF4-FFF2-40B4-BE49-F238E27FC236}">
                <a16:creationId xmlns:a16="http://schemas.microsoft.com/office/drawing/2014/main" id="{5C2F6138-04D4-4A14-99F5-D5C0D788749C}"/>
              </a:ext>
            </a:extLst>
          </p:cNvPr>
          <p:cNvSpPr>
            <a:spLocks noGrp="1" noChangeArrowheads="1"/>
          </p:cNvSpPr>
          <p:nvPr>
            <p:ph type="body" idx="1"/>
          </p:nvPr>
        </p:nvSpPr>
        <p:spPr/>
        <p:txBody>
          <a:bodyPr/>
          <a:lstStyle/>
          <a:p>
            <a:pPr eaLnBrk="1" hangingPunct="1"/>
            <a:r>
              <a:rPr lang="en-US" altLang="en-US"/>
              <a:t>Walk, walk and walk your area</a:t>
            </a:r>
          </a:p>
          <a:p>
            <a:pPr eaLnBrk="1" hangingPunct="1"/>
            <a:r>
              <a:rPr lang="en-US" altLang="en-US"/>
              <a:t>Find ways to mingle and connect if your area is more regional or spread-out</a:t>
            </a:r>
          </a:p>
          <a:p>
            <a:pPr eaLnBrk="1" hangingPunct="1"/>
            <a:r>
              <a:rPr lang="en-US" altLang="en-US"/>
              <a:t>Listen, seek understanding</a:t>
            </a:r>
          </a:p>
          <a:p>
            <a:pPr eaLnBrk="1" hangingPunct="1"/>
            <a:r>
              <a:rPr lang="en-US" altLang="en-US"/>
              <a:t>Trade judgement for curiosity</a:t>
            </a:r>
          </a:p>
          <a:p>
            <a:pPr eaLnBrk="1" hangingPunct="1"/>
            <a:r>
              <a:rPr lang="en-US" altLang="en-US"/>
              <a:t>Fall in love with your ministry area</a:t>
            </a:r>
          </a:p>
          <a:p>
            <a:pPr eaLnBrk="1" hangingPunct="1"/>
            <a:r>
              <a:rPr lang="en-US" altLang="en-US"/>
              <a:t>Use the One on One relational tool. </a:t>
            </a:r>
          </a:p>
        </p:txBody>
      </p:sp>
    </p:spTree>
    <p:extLst>
      <p:ext uri="{BB962C8B-B14F-4D97-AF65-F5344CB8AC3E}">
        <p14:creationId xmlns:p14="http://schemas.microsoft.com/office/powerpoint/2010/main" val="2928521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6356C6-4EE4-43BC-8118-4CD5A9402404}"/>
              </a:ext>
            </a:extLst>
          </p:cNvPr>
          <p:cNvSpPr>
            <a:spLocks noGrp="1"/>
          </p:cNvSpPr>
          <p:nvPr>
            <p:ph idx="1"/>
          </p:nvPr>
        </p:nvSpPr>
        <p:spPr/>
        <p:txBody>
          <a:bodyPr>
            <a:normAutofit/>
          </a:bodyPr>
          <a:lstStyle/>
          <a:p>
            <a:pPr marL="0" indent="0" algn="ctr">
              <a:buFontTx/>
              <a:buNone/>
              <a:defRPr/>
            </a:pPr>
            <a:r>
              <a:rPr lang="en-US" sz="4000" dirty="0"/>
              <a:t>an intentional, uncommon conversation designed to</a:t>
            </a:r>
          </a:p>
          <a:p>
            <a:pPr>
              <a:defRPr/>
            </a:pPr>
            <a:r>
              <a:rPr lang="en-US" dirty="0"/>
              <a:t> start or build a relationship</a:t>
            </a:r>
          </a:p>
          <a:p>
            <a:pPr>
              <a:defRPr/>
            </a:pPr>
            <a:r>
              <a:rPr lang="en-US" dirty="0"/>
              <a:t> uncover what matters most</a:t>
            </a:r>
          </a:p>
          <a:p>
            <a:pPr>
              <a:defRPr/>
            </a:pPr>
            <a:r>
              <a:rPr lang="en-US" dirty="0"/>
              <a:t> increase power/ability to serve, act for justice</a:t>
            </a:r>
          </a:p>
          <a:p>
            <a:pPr>
              <a:defRPr/>
            </a:pPr>
            <a:endParaRPr lang="en-US" dirty="0"/>
          </a:p>
          <a:p>
            <a:pPr marL="0" indent="0">
              <a:buFontTx/>
              <a:buNone/>
              <a:defRPr/>
            </a:pPr>
            <a:endParaRPr lang="en-US" dirty="0"/>
          </a:p>
        </p:txBody>
      </p:sp>
      <p:sp>
        <p:nvSpPr>
          <p:cNvPr id="93187" name="Title 2">
            <a:extLst>
              <a:ext uri="{FF2B5EF4-FFF2-40B4-BE49-F238E27FC236}">
                <a16:creationId xmlns:a16="http://schemas.microsoft.com/office/drawing/2014/main" id="{18E3A524-5428-4E8F-B42D-AB3ABE2B96C8}"/>
              </a:ext>
            </a:extLst>
          </p:cNvPr>
          <p:cNvSpPr>
            <a:spLocks noGrp="1" noChangeArrowheads="1"/>
          </p:cNvSpPr>
          <p:nvPr>
            <p:ph type="title"/>
          </p:nvPr>
        </p:nvSpPr>
        <p:spPr/>
        <p:txBody>
          <a:bodyPr/>
          <a:lstStyle/>
          <a:p>
            <a:r>
              <a:rPr lang="en-US" altLang="en-US"/>
              <a:t>A 1:1 is…</a:t>
            </a:r>
          </a:p>
        </p:txBody>
      </p:sp>
    </p:spTree>
    <p:extLst>
      <p:ext uri="{BB962C8B-B14F-4D97-AF65-F5344CB8AC3E}">
        <p14:creationId xmlns:p14="http://schemas.microsoft.com/office/powerpoint/2010/main" val="1134422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THANKS</a:t>
            </a:r>
          </a:p>
        </p:txBody>
      </p:sp>
      <p:sp>
        <p:nvSpPr>
          <p:cNvPr id="3" name="Content Placeholder 2"/>
          <p:cNvSpPr>
            <a:spLocks noGrp="1"/>
          </p:cNvSpPr>
          <p:nvPr>
            <p:ph idx="1"/>
          </p:nvPr>
        </p:nvSpPr>
        <p:spPr/>
        <p:txBody>
          <a:bodyPr/>
          <a:lstStyle/>
          <a:p>
            <a:pPr marL="0" indent="0">
              <a:buNone/>
            </a:pPr>
            <a:r>
              <a:rPr lang="en-US" dirty="0"/>
              <a:t>For this opportunity to be with you.</a:t>
            </a:r>
          </a:p>
          <a:p>
            <a:pPr marL="0" indent="0">
              <a:buNone/>
            </a:pPr>
            <a:r>
              <a:rPr lang="en-US" dirty="0"/>
              <a:t>To explore together what God is doing in our neighborhoods, with our neighbors. And, discern the various roles we are called to play in the economy of God.</a:t>
            </a:r>
          </a:p>
          <a:p>
            <a:pPr marL="0" indent="0">
              <a:buNone/>
            </a:pPr>
            <a:endParaRPr lang="en-US" dirty="0"/>
          </a:p>
          <a:p>
            <a:pPr marL="0" indent="0">
              <a:buNone/>
            </a:pPr>
            <a:r>
              <a:rPr lang="en-US" dirty="0"/>
              <a:t>Grateful to Mark Lau Branson and Nicholas Warnes, editors of “Starting Missional Churches, Life With God In The Neighborhood”.</a:t>
            </a:r>
          </a:p>
          <a:p>
            <a:pPr marL="0" indent="0">
              <a:buNone/>
            </a:pPr>
            <a:r>
              <a:rPr lang="en-US" dirty="0"/>
              <a:t>The idea of Detectives of Divinity came from the Afterword by Alan </a:t>
            </a:r>
            <a:r>
              <a:rPr lang="en-US" dirty="0" err="1"/>
              <a:t>Roxburgh</a:t>
            </a:r>
            <a:r>
              <a:rPr lang="en-US" dirty="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81921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3CAB1D51-E1B9-43C5-AF33-309792544845}"/>
              </a:ext>
            </a:extLst>
          </p:cNvPr>
          <p:cNvSpPr>
            <a:spLocks noGrp="1" noChangeArrowheads="1"/>
          </p:cNvSpPr>
          <p:nvPr>
            <p:ph type="title"/>
          </p:nvPr>
        </p:nvSpPr>
        <p:spPr/>
        <p:txBody>
          <a:bodyPr/>
          <a:lstStyle/>
          <a:p>
            <a:pPr eaLnBrk="1" hangingPunct="1"/>
            <a:r>
              <a:rPr lang="en-US" altLang="en-US" sz="4000"/>
              <a:t>LEARNING One on One CONVERSATIONS</a:t>
            </a:r>
          </a:p>
        </p:txBody>
      </p:sp>
      <p:sp>
        <p:nvSpPr>
          <p:cNvPr id="43011" name="Rectangle 3">
            <a:extLst>
              <a:ext uri="{FF2B5EF4-FFF2-40B4-BE49-F238E27FC236}">
                <a16:creationId xmlns:a16="http://schemas.microsoft.com/office/drawing/2014/main" id="{9ED64408-3D01-4791-BF50-C87D9B79E058}"/>
              </a:ext>
            </a:extLst>
          </p:cNvPr>
          <p:cNvSpPr>
            <a:spLocks noGrp="1" noChangeArrowheads="1"/>
          </p:cNvSpPr>
          <p:nvPr>
            <p:ph type="body" idx="1"/>
          </p:nvPr>
        </p:nvSpPr>
        <p:spPr/>
        <p:txBody>
          <a:bodyPr/>
          <a:lstStyle/>
          <a:p>
            <a:pPr marL="609600" indent="-609600" eaLnBrk="1" hangingPunct="1">
              <a:buFont typeface="Times" panose="02020603050405020304" pitchFamily="18" charset="0"/>
              <a:buAutoNum type="arabicParenR"/>
            </a:pPr>
            <a:r>
              <a:rPr lang="en-US" altLang="en-US"/>
              <a:t>Tell us about something good that happened in the community recently</a:t>
            </a:r>
          </a:p>
          <a:p>
            <a:pPr marL="609600" indent="-609600" eaLnBrk="1" hangingPunct="1">
              <a:buFont typeface="Times" panose="02020603050405020304" pitchFamily="18" charset="0"/>
              <a:buAutoNum type="arabicParenR"/>
            </a:pPr>
            <a:r>
              <a:rPr lang="en-US" altLang="en-US"/>
              <a:t>Issues &amp; concerns you want to work on?</a:t>
            </a:r>
          </a:p>
          <a:p>
            <a:pPr marL="609600" indent="-609600" eaLnBrk="1" hangingPunct="1">
              <a:buFont typeface="Times" panose="02020603050405020304" pitchFamily="18" charset="0"/>
              <a:buAutoNum type="arabicParenR"/>
            </a:pPr>
            <a:r>
              <a:rPr lang="en-US" altLang="en-US"/>
              <a:t>Gifts, capacities &amp; skill to share?</a:t>
            </a:r>
          </a:p>
          <a:p>
            <a:pPr marL="609600" indent="-609600" eaLnBrk="1" hangingPunct="1">
              <a:buFont typeface="Times" panose="02020603050405020304" pitchFamily="18" charset="0"/>
              <a:buAutoNum type="arabicParenR"/>
            </a:pPr>
            <a:r>
              <a:rPr lang="en-US" altLang="en-US"/>
              <a:t>Strong relationships with others (associations/institutions)</a:t>
            </a:r>
          </a:p>
          <a:p>
            <a:pPr marL="609600" indent="-609600" eaLnBrk="1" hangingPunct="1">
              <a:buFont typeface="Times" panose="02020603050405020304" pitchFamily="18" charset="0"/>
              <a:buAutoNum type="arabicParenR"/>
            </a:pPr>
            <a:r>
              <a:rPr lang="en-US" altLang="en-US"/>
              <a:t>Further contacts you would suggest (other people-name, phone, address)</a:t>
            </a:r>
          </a:p>
        </p:txBody>
      </p:sp>
      <p:pic>
        <p:nvPicPr>
          <p:cNvPr id="43012" name="Picture 4">
            <a:extLst>
              <a:ext uri="{FF2B5EF4-FFF2-40B4-BE49-F238E27FC236}">
                <a16:creationId xmlns:a16="http://schemas.microsoft.com/office/drawing/2014/main" id="{9818E396-7D7D-4E02-924C-D8E311EFD7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3200400"/>
            <a:ext cx="1676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2734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3729B-450C-47BC-9ECC-5352C366DCE8}"/>
              </a:ext>
            </a:extLst>
          </p:cNvPr>
          <p:cNvSpPr>
            <a:spLocks noGrp="1"/>
          </p:cNvSpPr>
          <p:nvPr>
            <p:ph type="title"/>
          </p:nvPr>
        </p:nvSpPr>
        <p:spPr/>
        <p:txBody>
          <a:bodyPr/>
          <a:lstStyle/>
          <a:p>
            <a:r>
              <a:rPr lang="en-US" dirty="0"/>
              <a:t>Suggestion</a:t>
            </a:r>
          </a:p>
        </p:txBody>
      </p:sp>
      <p:sp>
        <p:nvSpPr>
          <p:cNvPr id="3" name="Content Placeholder 2">
            <a:extLst>
              <a:ext uri="{FF2B5EF4-FFF2-40B4-BE49-F238E27FC236}">
                <a16:creationId xmlns:a16="http://schemas.microsoft.com/office/drawing/2014/main" id="{597AC16C-2A6A-4456-BBEB-F3D2858A6D3A}"/>
              </a:ext>
            </a:extLst>
          </p:cNvPr>
          <p:cNvSpPr>
            <a:spLocks noGrp="1"/>
          </p:cNvSpPr>
          <p:nvPr>
            <p:ph idx="1"/>
          </p:nvPr>
        </p:nvSpPr>
        <p:spPr/>
        <p:txBody>
          <a:bodyPr/>
          <a:lstStyle/>
          <a:p>
            <a:r>
              <a:rPr lang="en-US" dirty="0"/>
              <a:t>F:   family…………………….. uniqueness</a:t>
            </a:r>
          </a:p>
          <a:p>
            <a:r>
              <a:rPr lang="en-US" dirty="0"/>
              <a:t>O:  occupation……………..what you do</a:t>
            </a:r>
          </a:p>
          <a:p>
            <a:r>
              <a:rPr lang="en-US" dirty="0"/>
              <a:t>R:  recreation…………......free time</a:t>
            </a:r>
          </a:p>
          <a:p>
            <a:r>
              <a:rPr lang="en-US" dirty="0"/>
              <a:t>M:  message…………what I receive/give</a:t>
            </a:r>
          </a:p>
        </p:txBody>
      </p:sp>
    </p:spTree>
    <p:extLst>
      <p:ext uri="{BB962C8B-B14F-4D97-AF65-F5344CB8AC3E}">
        <p14:creationId xmlns:p14="http://schemas.microsoft.com/office/powerpoint/2010/main" val="1716822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0D1A-D031-4610-95EC-D9A55195130E}"/>
              </a:ext>
            </a:extLst>
          </p:cNvPr>
          <p:cNvSpPr>
            <a:spLocks noGrp="1"/>
          </p:cNvSpPr>
          <p:nvPr>
            <p:ph type="title"/>
          </p:nvPr>
        </p:nvSpPr>
        <p:spPr/>
        <p:txBody>
          <a:bodyPr/>
          <a:lstStyle/>
          <a:p>
            <a:r>
              <a:rPr lang="en-US" dirty="0"/>
              <a:t>PRACTICE: 7 minutes</a:t>
            </a:r>
          </a:p>
        </p:txBody>
      </p:sp>
      <p:sp>
        <p:nvSpPr>
          <p:cNvPr id="3" name="Content Placeholder 2">
            <a:extLst>
              <a:ext uri="{FF2B5EF4-FFF2-40B4-BE49-F238E27FC236}">
                <a16:creationId xmlns:a16="http://schemas.microsoft.com/office/drawing/2014/main" id="{C0E08FFC-6D0E-49DE-97D8-2E0F4EA82698}"/>
              </a:ext>
            </a:extLst>
          </p:cNvPr>
          <p:cNvSpPr>
            <a:spLocks noGrp="1"/>
          </p:cNvSpPr>
          <p:nvPr>
            <p:ph idx="1"/>
          </p:nvPr>
        </p:nvSpPr>
        <p:spPr/>
        <p:txBody>
          <a:bodyPr/>
          <a:lstStyle/>
          <a:p>
            <a:r>
              <a:rPr lang="en-US" dirty="0"/>
              <a:t>Groups of 3</a:t>
            </a:r>
          </a:p>
          <a:p>
            <a:endParaRPr lang="en-US" dirty="0"/>
          </a:p>
          <a:p>
            <a:r>
              <a:rPr lang="en-US" dirty="0"/>
              <a:t>1.  Will start with questions to learn from the other, especially key interests, values, dreams for life, family, community, church.</a:t>
            </a:r>
          </a:p>
          <a:p>
            <a:r>
              <a:rPr lang="en-US" dirty="0"/>
              <a:t>2.  Cooperate with genuine, real answers.</a:t>
            </a:r>
          </a:p>
          <a:p>
            <a:r>
              <a:rPr lang="en-US" dirty="0"/>
              <a:t>3.  Observes the dynamic and experience.</a:t>
            </a:r>
          </a:p>
        </p:txBody>
      </p:sp>
    </p:spTree>
    <p:extLst>
      <p:ext uri="{BB962C8B-B14F-4D97-AF65-F5344CB8AC3E}">
        <p14:creationId xmlns:p14="http://schemas.microsoft.com/office/powerpoint/2010/main" val="2657114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BDC5BF5-01CC-4F44-B374-E02584C963D7}"/>
              </a:ext>
            </a:extLst>
          </p:cNvPr>
          <p:cNvSpPr>
            <a:spLocks noGrp="1" noChangeArrowheads="1"/>
          </p:cNvSpPr>
          <p:nvPr>
            <p:ph type="title"/>
          </p:nvPr>
        </p:nvSpPr>
        <p:spPr/>
        <p:txBody>
          <a:bodyPr/>
          <a:lstStyle/>
          <a:p>
            <a:pPr eaLnBrk="1" hangingPunct="1"/>
            <a:r>
              <a:rPr lang="en-US" altLang="en-US" sz="4000"/>
              <a:t>3.  Discover Community Capacity</a:t>
            </a:r>
          </a:p>
        </p:txBody>
      </p:sp>
      <p:sp>
        <p:nvSpPr>
          <p:cNvPr id="26627" name="Rectangle 3">
            <a:extLst>
              <a:ext uri="{FF2B5EF4-FFF2-40B4-BE49-F238E27FC236}">
                <a16:creationId xmlns:a16="http://schemas.microsoft.com/office/drawing/2014/main" id="{57B9387F-08A0-4800-9C20-75988D08FCE8}"/>
              </a:ext>
            </a:extLst>
          </p:cNvPr>
          <p:cNvSpPr>
            <a:spLocks noGrp="1" noChangeArrowheads="1"/>
          </p:cNvSpPr>
          <p:nvPr>
            <p:ph type="body" idx="1"/>
          </p:nvPr>
        </p:nvSpPr>
        <p:spPr/>
        <p:txBody>
          <a:bodyPr/>
          <a:lstStyle/>
          <a:p>
            <a:pPr eaLnBrk="1" hangingPunct="1"/>
            <a:r>
              <a:rPr lang="en-US" altLang="en-US"/>
              <a:t>Finding assets: gifts in action</a:t>
            </a:r>
          </a:p>
          <a:p>
            <a:pPr eaLnBrk="1" hangingPunct="1"/>
            <a:r>
              <a:rPr lang="en-US" altLang="en-US"/>
              <a:t>Involve leaders in church and community</a:t>
            </a:r>
          </a:p>
          <a:p>
            <a:pPr eaLnBrk="1" hangingPunct="1"/>
            <a:r>
              <a:rPr lang="en-US" altLang="en-US"/>
              <a:t>Villages and communities around the world discover assets to help them deal with their ever-growing needs</a:t>
            </a:r>
          </a:p>
          <a:p>
            <a:pPr eaLnBrk="1" hangingPunct="1"/>
            <a:r>
              <a:rPr lang="en-US" altLang="en-US"/>
              <a:t>Combine gifts you already have and put them in action for church and community.</a:t>
            </a:r>
          </a:p>
          <a:p>
            <a:pPr eaLnBrk="1" hangingPunct="1"/>
            <a:r>
              <a:rPr lang="en-US" altLang="en-US"/>
              <a:t>This is called Asset Mapping methodology</a:t>
            </a:r>
          </a:p>
        </p:txBody>
      </p:sp>
    </p:spTree>
    <p:extLst>
      <p:ext uri="{BB962C8B-B14F-4D97-AF65-F5344CB8AC3E}">
        <p14:creationId xmlns:p14="http://schemas.microsoft.com/office/powerpoint/2010/main" val="3302414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ACEAE33E-D30E-4B96-B9DB-BA1A49499404}"/>
              </a:ext>
            </a:extLst>
          </p:cNvPr>
          <p:cNvSpPr>
            <a:spLocks noGrp="1" noChangeArrowheads="1"/>
          </p:cNvSpPr>
          <p:nvPr>
            <p:ph type="title"/>
          </p:nvPr>
        </p:nvSpPr>
        <p:spPr/>
        <p:txBody>
          <a:bodyPr/>
          <a:lstStyle/>
          <a:p>
            <a:pPr eaLnBrk="1" hangingPunct="1"/>
            <a:r>
              <a:rPr lang="en-US" altLang="en-US"/>
              <a:t>DISCOVERING ABUNDANCE</a:t>
            </a:r>
          </a:p>
        </p:txBody>
      </p:sp>
      <p:sp>
        <p:nvSpPr>
          <p:cNvPr id="41987" name="Rectangle 3">
            <a:extLst>
              <a:ext uri="{FF2B5EF4-FFF2-40B4-BE49-F238E27FC236}">
                <a16:creationId xmlns:a16="http://schemas.microsoft.com/office/drawing/2014/main" id="{CAECE6EC-86B8-469B-A5FD-B4A5E387BEA5}"/>
              </a:ext>
            </a:extLst>
          </p:cNvPr>
          <p:cNvSpPr>
            <a:spLocks noGrp="1" noChangeArrowheads="1"/>
          </p:cNvSpPr>
          <p:nvPr>
            <p:ph type="body" idx="1"/>
          </p:nvPr>
        </p:nvSpPr>
        <p:spPr/>
        <p:txBody>
          <a:bodyPr/>
          <a:lstStyle/>
          <a:p>
            <a:pPr eaLnBrk="1" hangingPunct="1">
              <a:lnSpc>
                <a:spcPct val="90000"/>
              </a:lnSpc>
            </a:pPr>
            <a:endParaRPr lang="en-US" altLang="en-US" sz="2800"/>
          </a:p>
          <a:p>
            <a:pPr eaLnBrk="1" hangingPunct="1">
              <a:lnSpc>
                <a:spcPct val="90000"/>
              </a:lnSpc>
            </a:pPr>
            <a:r>
              <a:rPr lang="en-US" altLang="en-US" sz="2800" u="sng"/>
              <a:t>Asset Mapping</a:t>
            </a:r>
            <a:r>
              <a:rPr lang="en-US" altLang="en-US" sz="2800"/>
              <a:t> -  (community and congregation) - eyeballing</a:t>
            </a:r>
          </a:p>
          <a:p>
            <a:pPr lvl="1" eaLnBrk="1" hangingPunct="1">
              <a:lnSpc>
                <a:spcPct val="90000"/>
              </a:lnSpc>
            </a:pPr>
            <a:r>
              <a:rPr lang="en-US" altLang="en-US" sz="2400"/>
              <a:t>New eyeglasses</a:t>
            </a:r>
          </a:p>
          <a:p>
            <a:pPr lvl="1" eaLnBrk="1" hangingPunct="1">
              <a:lnSpc>
                <a:spcPct val="90000"/>
              </a:lnSpc>
            </a:pPr>
            <a:r>
              <a:rPr lang="en-US" altLang="en-US" sz="2400"/>
              <a:t>Learning conversations</a:t>
            </a:r>
          </a:p>
          <a:p>
            <a:pPr lvl="1" eaLnBrk="1" hangingPunct="1">
              <a:lnSpc>
                <a:spcPct val="90000"/>
              </a:lnSpc>
            </a:pPr>
            <a:r>
              <a:rPr lang="en-US" altLang="en-US" sz="2400"/>
              <a:t>Discovering with our feet</a:t>
            </a:r>
          </a:p>
          <a:p>
            <a:pPr lvl="1" eaLnBrk="1" hangingPunct="1">
              <a:lnSpc>
                <a:spcPct val="90000"/>
              </a:lnSpc>
            </a:pPr>
            <a:r>
              <a:rPr lang="en-US" altLang="en-US" sz="2400"/>
              <a:t>Discovering together</a:t>
            </a:r>
          </a:p>
          <a:p>
            <a:pPr eaLnBrk="1" hangingPunct="1">
              <a:lnSpc>
                <a:spcPct val="90000"/>
              </a:lnSpc>
            </a:pPr>
            <a:endParaRPr lang="en-US" altLang="en-US" sz="2800"/>
          </a:p>
          <a:p>
            <a:pPr eaLnBrk="1" hangingPunct="1">
              <a:lnSpc>
                <a:spcPct val="90000"/>
              </a:lnSpc>
              <a:buFontTx/>
              <a:buNone/>
            </a:pPr>
            <a:endParaRPr lang="en-US" altLang="en-US" sz="2800"/>
          </a:p>
          <a:p>
            <a:pPr eaLnBrk="1" hangingPunct="1">
              <a:lnSpc>
                <a:spcPct val="90000"/>
              </a:lnSpc>
              <a:buFontTx/>
              <a:buNone/>
            </a:pPr>
            <a:endParaRPr lang="en-US" altLang="en-US" sz="2800"/>
          </a:p>
        </p:txBody>
      </p:sp>
      <p:pic>
        <p:nvPicPr>
          <p:cNvPr id="41988" name="Picture 4">
            <a:extLst>
              <a:ext uri="{FF2B5EF4-FFF2-40B4-BE49-F238E27FC236}">
                <a16:creationId xmlns:a16="http://schemas.microsoft.com/office/drawing/2014/main" id="{4A8B561F-0A95-4B91-9753-93EA70D1AE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048000"/>
            <a:ext cx="2667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9257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718D887-02BB-4EDE-859B-19099284AD48}"/>
              </a:ext>
            </a:extLst>
          </p:cNvPr>
          <p:cNvSpPr>
            <a:spLocks noGrp="1" noChangeArrowheads="1"/>
          </p:cNvSpPr>
          <p:nvPr>
            <p:ph type="title"/>
          </p:nvPr>
        </p:nvSpPr>
        <p:spPr/>
        <p:txBody>
          <a:bodyPr/>
          <a:lstStyle/>
          <a:p>
            <a:pPr eaLnBrk="1" hangingPunct="1"/>
            <a:r>
              <a:rPr lang="es-PE" altLang="en-US"/>
              <a:t>Resources</a:t>
            </a:r>
          </a:p>
        </p:txBody>
      </p:sp>
      <p:sp>
        <p:nvSpPr>
          <p:cNvPr id="27651" name="Rectangle 3">
            <a:extLst>
              <a:ext uri="{FF2B5EF4-FFF2-40B4-BE49-F238E27FC236}">
                <a16:creationId xmlns:a16="http://schemas.microsoft.com/office/drawing/2014/main" id="{0F271305-241A-472E-A97F-6FEE1FA217EF}"/>
              </a:ext>
            </a:extLst>
          </p:cNvPr>
          <p:cNvSpPr>
            <a:spLocks noGrp="1" noChangeArrowheads="1"/>
          </p:cNvSpPr>
          <p:nvPr>
            <p:ph type="body" idx="1"/>
          </p:nvPr>
        </p:nvSpPr>
        <p:spPr/>
        <p:txBody>
          <a:bodyPr/>
          <a:lstStyle/>
          <a:p>
            <a:pPr eaLnBrk="1" hangingPunct="1">
              <a:lnSpc>
                <a:spcPct val="90000"/>
              </a:lnSpc>
            </a:pPr>
            <a:r>
              <a:rPr lang="es-PE" altLang="en-US"/>
              <a:t>“The Great Permission”, an ELCA resource; Augsburg Fortress</a:t>
            </a:r>
          </a:p>
          <a:p>
            <a:pPr eaLnBrk="1" hangingPunct="1">
              <a:lnSpc>
                <a:spcPct val="90000"/>
              </a:lnSpc>
            </a:pPr>
            <a:r>
              <a:rPr lang="es-PE" altLang="en-US"/>
              <a:t>Asset-Mapping resources from Luther Snow (Iowa)</a:t>
            </a:r>
          </a:p>
          <a:p>
            <a:pPr eaLnBrk="1" hangingPunct="1">
              <a:lnSpc>
                <a:spcPct val="90000"/>
              </a:lnSpc>
            </a:pPr>
            <a:r>
              <a:rPr lang="es-PE" altLang="en-US"/>
              <a:t>Asset-Based Community Institute, at Northwestern University, Evanston, IL; Dr. Jodie Kretzman</a:t>
            </a:r>
          </a:p>
          <a:p>
            <a:pPr eaLnBrk="1" hangingPunct="1">
              <a:lnSpc>
                <a:spcPct val="90000"/>
              </a:lnSpc>
            </a:pPr>
            <a:r>
              <a:rPr lang="es-PE" altLang="en-US">
                <a:hlinkClick r:id="rId2"/>
              </a:rPr>
              <a:t>www.pcusa.org</a:t>
            </a:r>
            <a:r>
              <a:rPr lang="es-PE" altLang="en-US"/>
              <a:t> -Starting New Initiatives. Appendix I-D; Exploring Neighborhood.</a:t>
            </a:r>
          </a:p>
        </p:txBody>
      </p:sp>
    </p:spTree>
    <p:extLst>
      <p:ext uri="{BB962C8B-B14F-4D97-AF65-F5344CB8AC3E}">
        <p14:creationId xmlns:p14="http://schemas.microsoft.com/office/powerpoint/2010/main" val="1691183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468BACD8-9D7D-44A3-B52C-D9E35D694102}"/>
              </a:ext>
            </a:extLst>
          </p:cNvPr>
          <p:cNvSpPr>
            <a:spLocks noGrp="1" noChangeArrowheads="1"/>
          </p:cNvSpPr>
          <p:nvPr>
            <p:ph type="title"/>
          </p:nvPr>
        </p:nvSpPr>
        <p:spPr/>
        <p:txBody>
          <a:bodyPr/>
          <a:lstStyle/>
          <a:p>
            <a:pPr eaLnBrk="1" hangingPunct="1"/>
            <a:r>
              <a:rPr lang="en-US" altLang="en-US"/>
              <a:t>GOD’S VISION FOR COMMUNITY</a:t>
            </a:r>
          </a:p>
        </p:txBody>
      </p:sp>
      <p:sp>
        <p:nvSpPr>
          <p:cNvPr id="39939" name="Rectangle 3">
            <a:extLst>
              <a:ext uri="{FF2B5EF4-FFF2-40B4-BE49-F238E27FC236}">
                <a16:creationId xmlns:a16="http://schemas.microsoft.com/office/drawing/2014/main" id="{DB3E6F2F-48D1-464B-B193-C1AB8F5E7A46}"/>
              </a:ext>
            </a:extLst>
          </p:cNvPr>
          <p:cNvSpPr>
            <a:spLocks noGrp="1" noChangeArrowheads="1"/>
          </p:cNvSpPr>
          <p:nvPr>
            <p:ph type="body" idx="1"/>
          </p:nvPr>
        </p:nvSpPr>
        <p:spPr>
          <a:xfrm>
            <a:off x="457200" y="1905000"/>
            <a:ext cx="8229600" cy="4221163"/>
          </a:xfrm>
        </p:spPr>
        <p:txBody>
          <a:bodyPr/>
          <a:lstStyle/>
          <a:p>
            <a:pPr eaLnBrk="1" hangingPunct="1">
              <a:lnSpc>
                <a:spcPct val="90000"/>
              </a:lnSpc>
              <a:buFontTx/>
              <a:buNone/>
            </a:pPr>
            <a:endParaRPr lang="en-US" altLang="en-US" sz="2800"/>
          </a:p>
          <a:p>
            <a:pPr eaLnBrk="1" hangingPunct="1">
              <a:lnSpc>
                <a:spcPct val="90000"/>
              </a:lnSpc>
              <a:buFontTx/>
              <a:buNone/>
            </a:pPr>
            <a:r>
              <a:rPr lang="en-US" altLang="en-US" sz="2800"/>
              <a:t>How should we live together?</a:t>
            </a:r>
          </a:p>
          <a:p>
            <a:pPr eaLnBrk="1" hangingPunct="1">
              <a:lnSpc>
                <a:spcPct val="90000"/>
              </a:lnSpc>
              <a:buFontTx/>
              <a:buNone/>
            </a:pPr>
            <a:endParaRPr lang="en-US" altLang="en-US" sz="2800"/>
          </a:p>
          <a:p>
            <a:pPr eaLnBrk="1" hangingPunct="1">
              <a:lnSpc>
                <a:spcPct val="90000"/>
              </a:lnSpc>
              <a:buFontTx/>
              <a:buNone/>
            </a:pPr>
            <a:r>
              <a:rPr lang="en-US" altLang="en-US" sz="2800"/>
              <a:t>Who’s at the table?  Left out?</a:t>
            </a:r>
          </a:p>
          <a:p>
            <a:pPr eaLnBrk="1" hangingPunct="1">
              <a:lnSpc>
                <a:spcPct val="90000"/>
              </a:lnSpc>
              <a:buFontTx/>
              <a:buNone/>
            </a:pPr>
            <a:endParaRPr lang="en-US" altLang="en-US" sz="2800"/>
          </a:p>
          <a:p>
            <a:pPr eaLnBrk="1" hangingPunct="1">
              <a:lnSpc>
                <a:spcPct val="90000"/>
              </a:lnSpc>
              <a:buFontTx/>
              <a:buNone/>
            </a:pPr>
            <a:r>
              <a:rPr lang="en-US" altLang="en-US" sz="2800"/>
              <a:t>What’s difference between </a:t>
            </a:r>
          </a:p>
          <a:p>
            <a:pPr eaLnBrk="1" hangingPunct="1">
              <a:lnSpc>
                <a:spcPct val="90000"/>
              </a:lnSpc>
              <a:buFontTx/>
              <a:buNone/>
            </a:pPr>
            <a:r>
              <a:rPr lang="en-US" altLang="en-US" sz="2800"/>
              <a:t>God’s vision and our reality?</a:t>
            </a:r>
          </a:p>
          <a:p>
            <a:pPr eaLnBrk="1" hangingPunct="1">
              <a:lnSpc>
                <a:spcPct val="90000"/>
              </a:lnSpc>
            </a:pPr>
            <a:endParaRPr lang="en-US" altLang="en-US" sz="2800"/>
          </a:p>
          <a:p>
            <a:pPr eaLnBrk="1" hangingPunct="1">
              <a:lnSpc>
                <a:spcPct val="90000"/>
              </a:lnSpc>
            </a:pPr>
            <a:endParaRPr lang="en-US" altLang="en-US" sz="2800"/>
          </a:p>
          <a:p>
            <a:pPr eaLnBrk="1" hangingPunct="1">
              <a:lnSpc>
                <a:spcPct val="90000"/>
              </a:lnSpc>
            </a:pPr>
            <a:endParaRPr lang="en-US" altLang="en-US" sz="2800"/>
          </a:p>
        </p:txBody>
      </p:sp>
      <p:pic>
        <p:nvPicPr>
          <p:cNvPr id="39940" name="Picture 4">
            <a:extLst>
              <a:ext uri="{FF2B5EF4-FFF2-40B4-BE49-F238E27FC236}">
                <a16:creationId xmlns:a16="http://schemas.microsoft.com/office/drawing/2014/main" id="{2B041403-0707-4ECF-9F31-DBB726FBC1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2743200"/>
            <a:ext cx="3657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7514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385E06C6-594F-4430-A033-B07CD29FE886}"/>
              </a:ext>
            </a:extLst>
          </p:cNvPr>
          <p:cNvSpPr>
            <a:spLocks noGrp="1" noChangeArrowheads="1"/>
          </p:cNvSpPr>
          <p:nvPr>
            <p:ph type="title"/>
          </p:nvPr>
        </p:nvSpPr>
        <p:spPr/>
        <p:txBody>
          <a:bodyPr/>
          <a:lstStyle/>
          <a:p>
            <a:pPr eaLnBrk="1" hangingPunct="1"/>
            <a:r>
              <a:rPr lang="en-US" altLang="en-US"/>
              <a:t>TWO PATHS--TWO SOLUTIONS</a:t>
            </a:r>
          </a:p>
        </p:txBody>
      </p:sp>
      <p:sp>
        <p:nvSpPr>
          <p:cNvPr id="40963" name="Rectangle 3">
            <a:extLst>
              <a:ext uri="{FF2B5EF4-FFF2-40B4-BE49-F238E27FC236}">
                <a16:creationId xmlns:a16="http://schemas.microsoft.com/office/drawing/2014/main" id="{7A46D97F-EA08-47E8-AB16-869AD5B704F2}"/>
              </a:ext>
            </a:extLst>
          </p:cNvPr>
          <p:cNvSpPr>
            <a:spLocks noGrp="1" noChangeArrowheads="1"/>
          </p:cNvSpPr>
          <p:nvPr>
            <p:ph type="body" idx="1"/>
          </p:nvPr>
        </p:nvSpPr>
        <p:spPr/>
        <p:txBody>
          <a:bodyPr/>
          <a:lstStyle/>
          <a:p>
            <a:pPr eaLnBrk="1" hangingPunct="1">
              <a:lnSpc>
                <a:spcPct val="90000"/>
              </a:lnSpc>
              <a:buFontTx/>
              <a:buNone/>
            </a:pPr>
            <a:r>
              <a:rPr lang="en-US" altLang="en-US" sz="2800"/>
              <a:t>         </a:t>
            </a:r>
            <a:r>
              <a:rPr lang="en-US" altLang="en-US" sz="2800" u="sng"/>
              <a:t>Needs</a:t>
            </a:r>
            <a:r>
              <a:rPr lang="en-US" altLang="en-US" sz="2800"/>
              <a:t>				</a:t>
            </a:r>
            <a:r>
              <a:rPr lang="en-US" altLang="en-US" sz="2800" u="sng"/>
              <a:t>Assets</a:t>
            </a:r>
            <a:endParaRPr lang="en-US" altLang="en-US" sz="2800"/>
          </a:p>
          <a:p>
            <a:pPr eaLnBrk="1" hangingPunct="1">
              <a:lnSpc>
                <a:spcPct val="90000"/>
              </a:lnSpc>
              <a:buFontTx/>
              <a:buNone/>
            </a:pPr>
            <a:r>
              <a:rPr lang="en-US" altLang="en-US" sz="2800"/>
              <a:t>(What is not there)		  (What is there)</a:t>
            </a:r>
          </a:p>
          <a:p>
            <a:pPr eaLnBrk="1" hangingPunct="1">
              <a:lnSpc>
                <a:spcPct val="90000"/>
              </a:lnSpc>
              <a:buFontTx/>
              <a:buNone/>
            </a:pPr>
            <a:endParaRPr lang="en-US" altLang="en-US" sz="2800"/>
          </a:p>
          <a:p>
            <a:pPr eaLnBrk="1" hangingPunct="1">
              <a:lnSpc>
                <a:spcPct val="90000"/>
              </a:lnSpc>
              <a:buFontTx/>
              <a:buNone/>
            </a:pPr>
            <a:r>
              <a:rPr lang="en-US" altLang="en-US" sz="2800"/>
              <a:t>Services to meet			  Connections &amp;</a:t>
            </a:r>
          </a:p>
          <a:p>
            <a:pPr eaLnBrk="1" hangingPunct="1">
              <a:lnSpc>
                <a:spcPct val="90000"/>
              </a:lnSpc>
              <a:buFontTx/>
              <a:buNone/>
            </a:pPr>
            <a:r>
              <a:rPr lang="en-US" altLang="en-US" sz="2800"/>
              <a:t>     needs				     contributions</a:t>
            </a:r>
          </a:p>
          <a:p>
            <a:pPr eaLnBrk="1" hangingPunct="1">
              <a:lnSpc>
                <a:spcPct val="90000"/>
              </a:lnSpc>
              <a:buFontTx/>
              <a:buNone/>
            </a:pPr>
            <a:endParaRPr lang="en-US" altLang="en-US" sz="2800"/>
          </a:p>
          <a:p>
            <a:pPr eaLnBrk="1" hangingPunct="1">
              <a:lnSpc>
                <a:spcPct val="90000"/>
              </a:lnSpc>
              <a:buFontTx/>
              <a:buNone/>
            </a:pPr>
            <a:r>
              <a:rPr lang="en-US" altLang="en-US" sz="2800"/>
              <a:t>Consumers				         Local leaders</a:t>
            </a:r>
          </a:p>
          <a:p>
            <a:pPr eaLnBrk="1" hangingPunct="1">
              <a:lnSpc>
                <a:spcPct val="90000"/>
              </a:lnSpc>
              <a:buFontTx/>
              <a:buNone/>
            </a:pPr>
            <a:endParaRPr lang="en-US" altLang="en-US" sz="2800"/>
          </a:p>
          <a:p>
            <a:pPr eaLnBrk="1" hangingPunct="1">
              <a:lnSpc>
                <a:spcPct val="90000"/>
              </a:lnSpc>
              <a:buFontTx/>
              <a:buNone/>
            </a:pPr>
            <a:r>
              <a:rPr lang="en-US" altLang="en-US" sz="2800"/>
              <a:t>Programs are answer		    People are the 						  answer</a:t>
            </a:r>
          </a:p>
        </p:txBody>
      </p:sp>
      <p:sp>
        <p:nvSpPr>
          <p:cNvPr id="40964" name="Line 4">
            <a:extLst>
              <a:ext uri="{FF2B5EF4-FFF2-40B4-BE49-F238E27FC236}">
                <a16:creationId xmlns:a16="http://schemas.microsoft.com/office/drawing/2014/main" id="{391EC5BD-9120-4BA3-8F65-F0888D9C5247}"/>
              </a:ext>
            </a:extLst>
          </p:cNvPr>
          <p:cNvSpPr>
            <a:spLocks noChangeShapeType="1"/>
          </p:cNvSpPr>
          <p:nvPr/>
        </p:nvSpPr>
        <p:spPr bwMode="auto">
          <a:xfrm>
            <a:off x="1905000" y="24384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5" name="Line 5">
            <a:extLst>
              <a:ext uri="{FF2B5EF4-FFF2-40B4-BE49-F238E27FC236}">
                <a16:creationId xmlns:a16="http://schemas.microsoft.com/office/drawing/2014/main" id="{015B23F6-F6C7-433A-A4F3-D932A0D71ACA}"/>
              </a:ext>
            </a:extLst>
          </p:cNvPr>
          <p:cNvSpPr>
            <a:spLocks noChangeShapeType="1"/>
          </p:cNvSpPr>
          <p:nvPr/>
        </p:nvSpPr>
        <p:spPr bwMode="auto">
          <a:xfrm>
            <a:off x="1905000" y="38862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6" name="Line 6">
            <a:extLst>
              <a:ext uri="{FF2B5EF4-FFF2-40B4-BE49-F238E27FC236}">
                <a16:creationId xmlns:a16="http://schemas.microsoft.com/office/drawing/2014/main" id="{16AC9EC1-BDD9-4393-BA7E-8BA808E135D8}"/>
              </a:ext>
            </a:extLst>
          </p:cNvPr>
          <p:cNvSpPr>
            <a:spLocks noChangeShapeType="1"/>
          </p:cNvSpPr>
          <p:nvPr/>
        </p:nvSpPr>
        <p:spPr bwMode="auto">
          <a:xfrm>
            <a:off x="1905000" y="48006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7" name="Line 7">
            <a:extLst>
              <a:ext uri="{FF2B5EF4-FFF2-40B4-BE49-F238E27FC236}">
                <a16:creationId xmlns:a16="http://schemas.microsoft.com/office/drawing/2014/main" id="{6FD13C50-886E-4BE4-90BB-8295DA941EFF}"/>
              </a:ext>
            </a:extLst>
          </p:cNvPr>
          <p:cNvSpPr>
            <a:spLocks noChangeShapeType="1"/>
          </p:cNvSpPr>
          <p:nvPr/>
        </p:nvSpPr>
        <p:spPr bwMode="auto">
          <a:xfrm>
            <a:off x="6553200" y="24384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8" name="Line 8">
            <a:extLst>
              <a:ext uri="{FF2B5EF4-FFF2-40B4-BE49-F238E27FC236}">
                <a16:creationId xmlns:a16="http://schemas.microsoft.com/office/drawing/2014/main" id="{34F3F246-4632-4E61-8A56-F800F89BDD65}"/>
              </a:ext>
            </a:extLst>
          </p:cNvPr>
          <p:cNvSpPr>
            <a:spLocks noChangeShapeType="1"/>
          </p:cNvSpPr>
          <p:nvPr/>
        </p:nvSpPr>
        <p:spPr bwMode="auto">
          <a:xfrm>
            <a:off x="6553200" y="38862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69" name="Line 9">
            <a:extLst>
              <a:ext uri="{FF2B5EF4-FFF2-40B4-BE49-F238E27FC236}">
                <a16:creationId xmlns:a16="http://schemas.microsoft.com/office/drawing/2014/main" id="{230ACEE6-5669-4373-95F3-1D89C488C11F}"/>
              </a:ext>
            </a:extLst>
          </p:cNvPr>
          <p:cNvSpPr>
            <a:spLocks noChangeShapeType="1"/>
          </p:cNvSpPr>
          <p:nvPr/>
        </p:nvSpPr>
        <p:spPr bwMode="auto">
          <a:xfrm>
            <a:off x="6553200" y="48006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0970" name="Picture 10">
            <a:extLst>
              <a:ext uri="{FF2B5EF4-FFF2-40B4-BE49-F238E27FC236}">
                <a16:creationId xmlns:a16="http://schemas.microsoft.com/office/drawing/2014/main" id="{101DB85B-6EC4-4A7A-A73A-16122E517F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514600"/>
            <a:ext cx="1524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8748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9114128C-C18C-4D66-BB36-032253FDB4AE}"/>
              </a:ext>
            </a:extLst>
          </p:cNvPr>
          <p:cNvSpPr>
            <a:spLocks noChangeArrowheads="1"/>
          </p:cNvSpPr>
          <p:nvPr/>
        </p:nvSpPr>
        <p:spPr bwMode="auto">
          <a:xfrm>
            <a:off x="304800" y="228600"/>
            <a:ext cx="8458200" cy="7620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4035" name="Rectangle 3">
            <a:extLst>
              <a:ext uri="{FF2B5EF4-FFF2-40B4-BE49-F238E27FC236}">
                <a16:creationId xmlns:a16="http://schemas.microsoft.com/office/drawing/2014/main" id="{D5D29208-34E0-47ED-9718-BAF0191E993B}"/>
              </a:ext>
            </a:extLst>
          </p:cNvPr>
          <p:cNvSpPr>
            <a:spLocks noChangeArrowheads="1"/>
          </p:cNvSpPr>
          <p:nvPr/>
        </p:nvSpPr>
        <p:spPr bwMode="auto">
          <a:xfrm>
            <a:off x="228600" y="1066800"/>
            <a:ext cx="8610600" cy="533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4036" name="Text Box 4">
            <a:extLst>
              <a:ext uri="{FF2B5EF4-FFF2-40B4-BE49-F238E27FC236}">
                <a16:creationId xmlns:a16="http://schemas.microsoft.com/office/drawing/2014/main" id="{FC121493-A026-4337-9091-D8DDC26716C4}"/>
              </a:ext>
            </a:extLst>
          </p:cNvPr>
          <p:cNvSpPr txBox="1">
            <a:spLocks noChangeArrowheads="1"/>
          </p:cNvSpPr>
          <p:nvPr/>
        </p:nvSpPr>
        <p:spPr bwMode="auto">
          <a:xfrm>
            <a:off x="228600" y="1219200"/>
            <a:ext cx="1752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a:latin typeface="Verdana" panose="020B0604030504040204" pitchFamily="34" charset="0"/>
              </a:rPr>
              <a:t>Businesses</a:t>
            </a:r>
          </a:p>
        </p:txBody>
      </p:sp>
      <p:sp>
        <p:nvSpPr>
          <p:cNvPr id="44037" name="Text Box 5">
            <a:extLst>
              <a:ext uri="{FF2B5EF4-FFF2-40B4-BE49-F238E27FC236}">
                <a16:creationId xmlns:a16="http://schemas.microsoft.com/office/drawing/2014/main" id="{F5A83ED7-829C-44DB-B627-0A51EB89BAEB}"/>
              </a:ext>
            </a:extLst>
          </p:cNvPr>
          <p:cNvSpPr txBox="1">
            <a:spLocks noChangeArrowheads="1"/>
          </p:cNvSpPr>
          <p:nvPr/>
        </p:nvSpPr>
        <p:spPr bwMode="auto">
          <a:xfrm>
            <a:off x="7315200" y="1219200"/>
            <a:ext cx="1447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a:latin typeface="Verdana" panose="020B0604030504040204" pitchFamily="34" charset="0"/>
              </a:rPr>
              <a:t>Schools</a:t>
            </a:r>
          </a:p>
        </p:txBody>
      </p:sp>
      <p:sp>
        <p:nvSpPr>
          <p:cNvPr id="44038" name="Text Box 6">
            <a:extLst>
              <a:ext uri="{FF2B5EF4-FFF2-40B4-BE49-F238E27FC236}">
                <a16:creationId xmlns:a16="http://schemas.microsoft.com/office/drawing/2014/main" id="{46F9EC65-793D-4FA3-B84D-E3F93EC48FA3}"/>
              </a:ext>
            </a:extLst>
          </p:cNvPr>
          <p:cNvSpPr txBox="1">
            <a:spLocks noChangeArrowheads="1"/>
          </p:cNvSpPr>
          <p:nvPr/>
        </p:nvSpPr>
        <p:spPr bwMode="auto">
          <a:xfrm>
            <a:off x="381000" y="3124200"/>
            <a:ext cx="1066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a:latin typeface="Verdana" panose="020B0604030504040204" pitchFamily="34" charset="0"/>
              </a:rPr>
              <a:t>Parks</a:t>
            </a:r>
          </a:p>
        </p:txBody>
      </p:sp>
      <p:sp>
        <p:nvSpPr>
          <p:cNvPr id="44039" name="Text Box 7">
            <a:extLst>
              <a:ext uri="{FF2B5EF4-FFF2-40B4-BE49-F238E27FC236}">
                <a16:creationId xmlns:a16="http://schemas.microsoft.com/office/drawing/2014/main" id="{1315D1CB-126B-4998-AEE1-4AFDFBD99719}"/>
              </a:ext>
            </a:extLst>
          </p:cNvPr>
          <p:cNvSpPr txBox="1">
            <a:spLocks noChangeArrowheads="1"/>
          </p:cNvSpPr>
          <p:nvPr/>
        </p:nvSpPr>
        <p:spPr bwMode="auto">
          <a:xfrm>
            <a:off x="381000" y="5943600"/>
            <a:ext cx="1524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a:latin typeface="Verdana" panose="020B0604030504040204" pitchFamily="34" charset="0"/>
              </a:rPr>
              <a:t>Hospitals</a:t>
            </a:r>
          </a:p>
        </p:txBody>
      </p:sp>
      <p:sp>
        <p:nvSpPr>
          <p:cNvPr id="44040" name="Text Box 8">
            <a:extLst>
              <a:ext uri="{FF2B5EF4-FFF2-40B4-BE49-F238E27FC236}">
                <a16:creationId xmlns:a16="http://schemas.microsoft.com/office/drawing/2014/main" id="{01C79025-B362-43D0-976D-30952E92087E}"/>
              </a:ext>
            </a:extLst>
          </p:cNvPr>
          <p:cNvSpPr txBox="1">
            <a:spLocks noChangeArrowheads="1"/>
          </p:cNvSpPr>
          <p:nvPr/>
        </p:nvSpPr>
        <p:spPr bwMode="auto">
          <a:xfrm>
            <a:off x="6934200" y="58674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latin typeface="Times New Roman" panose="02020603050405020304" pitchFamily="18" charset="0"/>
              </a:rPr>
              <a:t>    </a:t>
            </a:r>
            <a:r>
              <a:rPr lang="en-US" altLang="en-US" sz="2200">
                <a:latin typeface="Verdana" panose="020B0604030504040204" pitchFamily="34" charset="0"/>
              </a:rPr>
              <a:t>Nonprofits</a:t>
            </a:r>
          </a:p>
        </p:txBody>
      </p:sp>
      <p:sp>
        <p:nvSpPr>
          <p:cNvPr id="44041" name="Text Box 9">
            <a:extLst>
              <a:ext uri="{FF2B5EF4-FFF2-40B4-BE49-F238E27FC236}">
                <a16:creationId xmlns:a16="http://schemas.microsoft.com/office/drawing/2014/main" id="{C5B9B55E-022E-402C-931E-F1C726E34446}"/>
              </a:ext>
            </a:extLst>
          </p:cNvPr>
          <p:cNvSpPr txBox="1">
            <a:spLocks noChangeArrowheads="1"/>
          </p:cNvSpPr>
          <p:nvPr/>
        </p:nvSpPr>
        <p:spPr bwMode="auto">
          <a:xfrm>
            <a:off x="7086600" y="29718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AU" altLang="en-US" sz="2400">
              <a:latin typeface="Times New Roman" panose="02020603050405020304" pitchFamily="18" charset="0"/>
            </a:endParaRPr>
          </a:p>
        </p:txBody>
      </p:sp>
      <p:sp>
        <p:nvSpPr>
          <p:cNvPr id="44042" name="Text Box 10">
            <a:extLst>
              <a:ext uri="{FF2B5EF4-FFF2-40B4-BE49-F238E27FC236}">
                <a16:creationId xmlns:a16="http://schemas.microsoft.com/office/drawing/2014/main" id="{56FF0827-3C13-4174-B7B2-9730FC784851}"/>
              </a:ext>
            </a:extLst>
          </p:cNvPr>
          <p:cNvSpPr txBox="1">
            <a:spLocks noChangeArrowheads="1"/>
          </p:cNvSpPr>
          <p:nvPr/>
        </p:nvSpPr>
        <p:spPr bwMode="auto">
          <a:xfrm>
            <a:off x="7315200" y="3429000"/>
            <a:ext cx="1524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a:latin typeface="Verdana" panose="020B0604030504040204" pitchFamily="34" charset="0"/>
              </a:rPr>
              <a:t> Libraries</a:t>
            </a:r>
          </a:p>
        </p:txBody>
      </p:sp>
      <p:sp>
        <p:nvSpPr>
          <p:cNvPr id="44043" name="Rectangle 11">
            <a:extLst>
              <a:ext uri="{FF2B5EF4-FFF2-40B4-BE49-F238E27FC236}">
                <a16:creationId xmlns:a16="http://schemas.microsoft.com/office/drawing/2014/main" id="{3F8F1760-488F-42A5-A2AE-25F36A304A74}"/>
              </a:ext>
            </a:extLst>
          </p:cNvPr>
          <p:cNvSpPr>
            <a:spLocks noChangeArrowheads="1"/>
          </p:cNvSpPr>
          <p:nvPr/>
        </p:nvSpPr>
        <p:spPr bwMode="auto">
          <a:xfrm>
            <a:off x="1524000" y="1981200"/>
            <a:ext cx="5867400" cy="38862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4044" name="Text Box 12">
            <a:extLst>
              <a:ext uri="{FF2B5EF4-FFF2-40B4-BE49-F238E27FC236}">
                <a16:creationId xmlns:a16="http://schemas.microsoft.com/office/drawing/2014/main" id="{79F57056-1076-475A-A408-EEAA457D70B3}"/>
              </a:ext>
            </a:extLst>
          </p:cNvPr>
          <p:cNvSpPr txBox="1">
            <a:spLocks noChangeArrowheads="1"/>
          </p:cNvSpPr>
          <p:nvPr/>
        </p:nvSpPr>
        <p:spPr bwMode="auto">
          <a:xfrm>
            <a:off x="1676400" y="2209800"/>
            <a:ext cx="1600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a:latin typeface="Verdana" panose="020B0604030504040204" pitchFamily="34" charset="0"/>
              </a:rPr>
              <a:t>Churches</a:t>
            </a:r>
          </a:p>
        </p:txBody>
      </p:sp>
      <p:sp>
        <p:nvSpPr>
          <p:cNvPr id="44045" name="Text Box 13">
            <a:extLst>
              <a:ext uri="{FF2B5EF4-FFF2-40B4-BE49-F238E27FC236}">
                <a16:creationId xmlns:a16="http://schemas.microsoft.com/office/drawing/2014/main" id="{38C2D5F5-B995-49E1-BEEE-64537B11FCBE}"/>
              </a:ext>
            </a:extLst>
          </p:cNvPr>
          <p:cNvSpPr txBox="1">
            <a:spLocks noChangeArrowheads="1"/>
          </p:cNvSpPr>
          <p:nvPr/>
        </p:nvSpPr>
        <p:spPr bwMode="auto">
          <a:xfrm>
            <a:off x="1600200" y="5334000"/>
            <a:ext cx="5715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a:latin typeface="Verdana" panose="020B0604030504040204" pitchFamily="34" charset="0"/>
              </a:rPr>
              <a:t>Social Groups	  Self-Help Groups</a:t>
            </a:r>
          </a:p>
        </p:txBody>
      </p:sp>
      <p:sp>
        <p:nvSpPr>
          <p:cNvPr id="44046" name="Text Box 14">
            <a:extLst>
              <a:ext uri="{FF2B5EF4-FFF2-40B4-BE49-F238E27FC236}">
                <a16:creationId xmlns:a16="http://schemas.microsoft.com/office/drawing/2014/main" id="{17C6AEC5-49B7-4720-BA50-23DDAE3AACD0}"/>
              </a:ext>
            </a:extLst>
          </p:cNvPr>
          <p:cNvSpPr txBox="1">
            <a:spLocks noChangeArrowheads="1"/>
          </p:cNvSpPr>
          <p:nvPr/>
        </p:nvSpPr>
        <p:spPr bwMode="auto">
          <a:xfrm>
            <a:off x="5181600" y="22098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latin typeface="Times New Roman" panose="02020603050405020304" pitchFamily="18" charset="0"/>
              </a:rPr>
              <a:t>  </a:t>
            </a:r>
            <a:r>
              <a:rPr lang="en-US" altLang="en-US" sz="2200">
                <a:latin typeface="Verdana" panose="020B0604030504040204" pitchFamily="34" charset="0"/>
              </a:rPr>
              <a:t>Block Clubs</a:t>
            </a:r>
          </a:p>
        </p:txBody>
      </p:sp>
      <p:sp>
        <p:nvSpPr>
          <p:cNvPr id="44047" name="Rectangle 15">
            <a:extLst>
              <a:ext uri="{FF2B5EF4-FFF2-40B4-BE49-F238E27FC236}">
                <a16:creationId xmlns:a16="http://schemas.microsoft.com/office/drawing/2014/main" id="{314A721F-9F7A-4D34-B833-FB9B2519B6C1}"/>
              </a:ext>
            </a:extLst>
          </p:cNvPr>
          <p:cNvSpPr>
            <a:spLocks noChangeArrowheads="1"/>
          </p:cNvSpPr>
          <p:nvPr/>
        </p:nvSpPr>
        <p:spPr bwMode="auto">
          <a:xfrm>
            <a:off x="2209800" y="2743200"/>
            <a:ext cx="4495800" cy="2514600"/>
          </a:xfrm>
          <a:prstGeom prst="rect">
            <a:avLst/>
          </a:prstGeom>
          <a:solidFill>
            <a:schemeClr val="bg2">
              <a:alpha val="50195"/>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4048" name="Text Box 16">
            <a:extLst>
              <a:ext uri="{FF2B5EF4-FFF2-40B4-BE49-F238E27FC236}">
                <a16:creationId xmlns:a16="http://schemas.microsoft.com/office/drawing/2014/main" id="{2C8C0877-19AB-41DD-93BD-A486A0C37838}"/>
              </a:ext>
            </a:extLst>
          </p:cNvPr>
          <p:cNvSpPr txBox="1">
            <a:spLocks noChangeArrowheads="1"/>
          </p:cNvSpPr>
          <p:nvPr/>
        </p:nvSpPr>
        <p:spPr bwMode="auto">
          <a:xfrm>
            <a:off x="2895600" y="1143000"/>
            <a:ext cx="3200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200" b="1" u="sng">
                <a:latin typeface="Verdana" panose="020B0604030504040204" pitchFamily="34" charset="0"/>
              </a:rPr>
              <a:t>Local Institutions</a:t>
            </a:r>
          </a:p>
        </p:txBody>
      </p:sp>
      <p:sp>
        <p:nvSpPr>
          <p:cNvPr id="44049" name="Text Box 17">
            <a:extLst>
              <a:ext uri="{FF2B5EF4-FFF2-40B4-BE49-F238E27FC236}">
                <a16:creationId xmlns:a16="http://schemas.microsoft.com/office/drawing/2014/main" id="{2E2E0F76-86C7-4053-982B-9AA4163DA38F}"/>
              </a:ext>
            </a:extLst>
          </p:cNvPr>
          <p:cNvSpPr txBox="1">
            <a:spLocks noChangeArrowheads="1"/>
          </p:cNvSpPr>
          <p:nvPr/>
        </p:nvSpPr>
        <p:spPr bwMode="auto">
          <a:xfrm>
            <a:off x="3124200" y="1981200"/>
            <a:ext cx="2362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400" b="1" u="sng">
                <a:latin typeface="Verdana" panose="020B0604030504040204" pitchFamily="34" charset="0"/>
              </a:rPr>
              <a:t>Associations</a:t>
            </a:r>
          </a:p>
        </p:txBody>
      </p:sp>
      <p:sp>
        <p:nvSpPr>
          <p:cNvPr id="44050" name="Line 18">
            <a:extLst>
              <a:ext uri="{FF2B5EF4-FFF2-40B4-BE49-F238E27FC236}">
                <a16:creationId xmlns:a16="http://schemas.microsoft.com/office/drawing/2014/main" id="{8B13C229-F17E-4B60-830C-C9B72F510FA5}"/>
              </a:ext>
            </a:extLst>
          </p:cNvPr>
          <p:cNvSpPr>
            <a:spLocks noChangeShapeType="1"/>
          </p:cNvSpPr>
          <p:nvPr/>
        </p:nvSpPr>
        <p:spPr bwMode="auto">
          <a:xfrm>
            <a:off x="4267200" y="15240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1" name="Line 19">
            <a:extLst>
              <a:ext uri="{FF2B5EF4-FFF2-40B4-BE49-F238E27FC236}">
                <a16:creationId xmlns:a16="http://schemas.microsoft.com/office/drawing/2014/main" id="{8F074779-3C9F-45DE-953F-D872C388336F}"/>
              </a:ext>
            </a:extLst>
          </p:cNvPr>
          <p:cNvSpPr>
            <a:spLocks noChangeShapeType="1"/>
          </p:cNvSpPr>
          <p:nvPr/>
        </p:nvSpPr>
        <p:spPr bwMode="auto">
          <a:xfrm flipH="1" flipV="1">
            <a:off x="228600" y="2590800"/>
            <a:ext cx="1295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2" name="Line 20">
            <a:extLst>
              <a:ext uri="{FF2B5EF4-FFF2-40B4-BE49-F238E27FC236}">
                <a16:creationId xmlns:a16="http://schemas.microsoft.com/office/drawing/2014/main" id="{BD9C277D-EE70-4203-9CA8-A2DF5FC49D82}"/>
              </a:ext>
            </a:extLst>
          </p:cNvPr>
          <p:cNvSpPr>
            <a:spLocks noChangeShapeType="1"/>
          </p:cNvSpPr>
          <p:nvPr/>
        </p:nvSpPr>
        <p:spPr bwMode="auto">
          <a:xfrm flipV="1">
            <a:off x="228600" y="5029200"/>
            <a:ext cx="1295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3" name="Line 21">
            <a:extLst>
              <a:ext uri="{FF2B5EF4-FFF2-40B4-BE49-F238E27FC236}">
                <a16:creationId xmlns:a16="http://schemas.microsoft.com/office/drawing/2014/main" id="{BBF13475-8C38-4FBF-8298-455B0DCDCA56}"/>
              </a:ext>
            </a:extLst>
          </p:cNvPr>
          <p:cNvSpPr>
            <a:spLocks noChangeShapeType="1"/>
          </p:cNvSpPr>
          <p:nvPr/>
        </p:nvSpPr>
        <p:spPr bwMode="auto">
          <a:xfrm>
            <a:off x="4114800" y="58674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4" name="Line 22">
            <a:extLst>
              <a:ext uri="{FF2B5EF4-FFF2-40B4-BE49-F238E27FC236}">
                <a16:creationId xmlns:a16="http://schemas.microsoft.com/office/drawing/2014/main" id="{F3194A7E-519C-464E-A134-D595A1130CAD}"/>
              </a:ext>
            </a:extLst>
          </p:cNvPr>
          <p:cNvSpPr>
            <a:spLocks noChangeShapeType="1"/>
          </p:cNvSpPr>
          <p:nvPr/>
        </p:nvSpPr>
        <p:spPr bwMode="auto">
          <a:xfrm flipV="1">
            <a:off x="7391400" y="4419600"/>
            <a:ext cx="14478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5" name="Line 23">
            <a:extLst>
              <a:ext uri="{FF2B5EF4-FFF2-40B4-BE49-F238E27FC236}">
                <a16:creationId xmlns:a16="http://schemas.microsoft.com/office/drawing/2014/main" id="{115FC8AD-E64B-4765-8901-3E7B5A89A674}"/>
              </a:ext>
            </a:extLst>
          </p:cNvPr>
          <p:cNvSpPr>
            <a:spLocks noChangeShapeType="1"/>
          </p:cNvSpPr>
          <p:nvPr/>
        </p:nvSpPr>
        <p:spPr bwMode="auto">
          <a:xfrm>
            <a:off x="7391400" y="2438400"/>
            <a:ext cx="14478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6" name="Line 24">
            <a:extLst>
              <a:ext uri="{FF2B5EF4-FFF2-40B4-BE49-F238E27FC236}">
                <a16:creationId xmlns:a16="http://schemas.microsoft.com/office/drawing/2014/main" id="{568A2FE2-5CFF-4F0E-8875-54F8F8BB0F5B}"/>
              </a:ext>
            </a:extLst>
          </p:cNvPr>
          <p:cNvSpPr>
            <a:spLocks noChangeShapeType="1"/>
          </p:cNvSpPr>
          <p:nvPr/>
        </p:nvSpPr>
        <p:spPr bwMode="auto">
          <a:xfrm>
            <a:off x="4343400" y="23622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7" name="Line 25">
            <a:extLst>
              <a:ext uri="{FF2B5EF4-FFF2-40B4-BE49-F238E27FC236}">
                <a16:creationId xmlns:a16="http://schemas.microsoft.com/office/drawing/2014/main" id="{A566CB70-657B-4F1C-A6EF-10DFC0202FD3}"/>
              </a:ext>
            </a:extLst>
          </p:cNvPr>
          <p:cNvSpPr>
            <a:spLocks noChangeShapeType="1"/>
          </p:cNvSpPr>
          <p:nvPr/>
        </p:nvSpPr>
        <p:spPr bwMode="auto">
          <a:xfrm>
            <a:off x="1524000" y="3352800"/>
            <a:ext cx="6858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8" name="Line 26">
            <a:extLst>
              <a:ext uri="{FF2B5EF4-FFF2-40B4-BE49-F238E27FC236}">
                <a16:creationId xmlns:a16="http://schemas.microsoft.com/office/drawing/2014/main" id="{C90B6F67-0C38-4755-B806-35093EFAB091}"/>
              </a:ext>
            </a:extLst>
          </p:cNvPr>
          <p:cNvSpPr>
            <a:spLocks noChangeShapeType="1"/>
          </p:cNvSpPr>
          <p:nvPr/>
        </p:nvSpPr>
        <p:spPr bwMode="auto">
          <a:xfrm>
            <a:off x="4343400" y="52578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9" name="Line 27">
            <a:extLst>
              <a:ext uri="{FF2B5EF4-FFF2-40B4-BE49-F238E27FC236}">
                <a16:creationId xmlns:a16="http://schemas.microsoft.com/office/drawing/2014/main" id="{B595C355-39C0-4D34-B1FC-B81F5A64CB6B}"/>
              </a:ext>
            </a:extLst>
          </p:cNvPr>
          <p:cNvSpPr>
            <a:spLocks noChangeShapeType="1"/>
          </p:cNvSpPr>
          <p:nvPr/>
        </p:nvSpPr>
        <p:spPr bwMode="auto">
          <a:xfrm flipV="1">
            <a:off x="6705600" y="3657600"/>
            <a:ext cx="6858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0" name="Text Box 28">
            <a:extLst>
              <a:ext uri="{FF2B5EF4-FFF2-40B4-BE49-F238E27FC236}">
                <a16:creationId xmlns:a16="http://schemas.microsoft.com/office/drawing/2014/main" id="{4BCC7EDC-0CA6-430C-9429-49637BDF0FB3}"/>
              </a:ext>
            </a:extLst>
          </p:cNvPr>
          <p:cNvSpPr txBox="1">
            <a:spLocks noChangeArrowheads="1"/>
          </p:cNvSpPr>
          <p:nvPr/>
        </p:nvSpPr>
        <p:spPr bwMode="auto">
          <a:xfrm>
            <a:off x="2286000" y="3352800"/>
            <a:ext cx="1447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a:latin typeface="Verdana" panose="020B0604030504040204" pitchFamily="34" charset="0"/>
              </a:rPr>
              <a:t>Income</a:t>
            </a:r>
          </a:p>
        </p:txBody>
      </p:sp>
      <p:sp>
        <p:nvSpPr>
          <p:cNvPr id="44061" name="Text Box 29">
            <a:extLst>
              <a:ext uri="{FF2B5EF4-FFF2-40B4-BE49-F238E27FC236}">
                <a16:creationId xmlns:a16="http://schemas.microsoft.com/office/drawing/2014/main" id="{CA310458-0DD5-4813-ADFC-AA674C8CC2DD}"/>
              </a:ext>
            </a:extLst>
          </p:cNvPr>
          <p:cNvSpPr txBox="1">
            <a:spLocks noChangeArrowheads="1"/>
          </p:cNvSpPr>
          <p:nvPr/>
        </p:nvSpPr>
        <p:spPr bwMode="auto">
          <a:xfrm>
            <a:off x="2590800" y="4114800"/>
            <a:ext cx="990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a:latin typeface="Verdana" panose="020B0604030504040204" pitchFamily="34" charset="0"/>
              </a:rPr>
              <a:t>Youth</a:t>
            </a:r>
          </a:p>
        </p:txBody>
      </p:sp>
      <p:sp>
        <p:nvSpPr>
          <p:cNvPr id="44062" name="Text Box 30">
            <a:extLst>
              <a:ext uri="{FF2B5EF4-FFF2-40B4-BE49-F238E27FC236}">
                <a16:creationId xmlns:a16="http://schemas.microsoft.com/office/drawing/2014/main" id="{77D49357-35DE-4B31-A983-F8A5C9544C51}"/>
              </a:ext>
            </a:extLst>
          </p:cNvPr>
          <p:cNvSpPr txBox="1">
            <a:spLocks noChangeArrowheads="1"/>
          </p:cNvSpPr>
          <p:nvPr/>
        </p:nvSpPr>
        <p:spPr bwMode="auto">
          <a:xfrm>
            <a:off x="4953000" y="4114800"/>
            <a:ext cx="1143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a:latin typeface="Verdana" panose="020B0604030504040204" pitchFamily="34" charset="0"/>
              </a:rPr>
              <a:t>Elderly</a:t>
            </a:r>
          </a:p>
        </p:txBody>
      </p:sp>
      <p:sp>
        <p:nvSpPr>
          <p:cNvPr id="44063" name="Text Box 31">
            <a:extLst>
              <a:ext uri="{FF2B5EF4-FFF2-40B4-BE49-F238E27FC236}">
                <a16:creationId xmlns:a16="http://schemas.microsoft.com/office/drawing/2014/main" id="{244E965E-DC6C-485A-BE7A-05312D8A6ABE}"/>
              </a:ext>
            </a:extLst>
          </p:cNvPr>
          <p:cNvSpPr txBox="1">
            <a:spLocks noChangeArrowheads="1"/>
          </p:cNvSpPr>
          <p:nvPr/>
        </p:nvSpPr>
        <p:spPr bwMode="auto">
          <a:xfrm>
            <a:off x="5562600" y="3429000"/>
            <a:ext cx="1143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a:latin typeface="Verdana" panose="020B0604030504040204" pitchFamily="34" charset="0"/>
              </a:rPr>
              <a:t>Artists</a:t>
            </a:r>
          </a:p>
        </p:txBody>
      </p:sp>
      <p:sp>
        <p:nvSpPr>
          <p:cNvPr id="44064" name="Text Box 32">
            <a:extLst>
              <a:ext uri="{FF2B5EF4-FFF2-40B4-BE49-F238E27FC236}">
                <a16:creationId xmlns:a16="http://schemas.microsoft.com/office/drawing/2014/main" id="{F39902B8-B5D3-472C-B824-BA5B0F2A8D4E}"/>
              </a:ext>
            </a:extLst>
          </p:cNvPr>
          <p:cNvSpPr txBox="1">
            <a:spLocks noChangeArrowheads="1"/>
          </p:cNvSpPr>
          <p:nvPr/>
        </p:nvSpPr>
        <p:spPr bwMode="auto">
          <a:xfrm>
            <a:off x="2286000" y="46482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400">
                <a:latin typeface="Times New Roman" panose="02020603050405020304" pitchFamily="18" charset="0"/>
              </a:rPr>
              <a:t>   </a:t>
            </a:r>
            <a:r>
              <a:rPr lang="en-US" altLang="en-US" sz="2200">
                <a:latin typeface="Verdana" panose="020B0604030504040204" pitchFamily="34" charset="0"/>
              </a:rPr>
              <a:t>Labeled/Marginalized</a:t>
            </a:r>
          </a:p>
        </p:txBody>
      </p:sp>
      <p:sp>
        <p:nvSpPr>
          <p:cNvPr id="44065" name="Text Box 33">
            <a:extLst>
              <a:ext uri="{FF2B5EF4-FFF2-40B4-BE49-F238E27FC236}">
                <a16:creationId xmlns:a16="http://schemas.microsoft.com/office/drawing/2014/main" id="{80E089A2-76CF-407C-B752-230AEB43C979}"/>
              </a:ext>
            </a:extLst>
          </p:cNvPr>
          <p:cNvSpPr txBox="1">
            <a:spLocks noChangeArrowheads="1"/>
          </p:cNvSpPr>
          <p:nvPr/>
        </p:nvSpPr>
        <p:spPr bwMode="auto">
          <a:xfrm>
            <a:off x="2743200" y="2743200"/>
            <a:ext cx="3429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400" b="1" u="sng">
                <a:latin typeface="Verdana" panose="020B0604030504040204" pitchFamily="34" charset="0"/>
              </a:rPr>
              <a:t>Gifts of Residents</a:t>
            </a:r>
          </a:p>
        </p:txBody>
      </p:sp>
      <p:sp>
        <p:nvSpPr>
          <p:cNvPr id="44066" name="Text Box 34">
            <a:extLst>
              <a:ext uri="{FF2B5EF4-FFF2-40B4-BE49-F238E27FC236}">
                <a16:creationId xmlns:a16="http://schemas.microsoft.com/office/drawing/2014/main" id="{249DBBF3-212F-4F24-87F6-31C034A56B6D}"/>
              </a:ext>
            </a:extLst>
          </p:cNvPr>
          <p:cNvSpPr txBox="1">
            <a:spLocks noChangeArrowheads="1"/>
          </p:cNvSpPr>
          <p:nvPr/>
        </p:nvSpPr>
        <p:spPr bwMode="auto">
          <a:xfrm>
            <a:off x="228600" y="304800"/>
            <a:ext cx="8610600"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4000" b="1" u="sng">
                <a:latin typeface="Verdana" panose="020B0604030504040204" pitchFamily="34" charset="0"/>
              </a:rPr>
              <a:t>Community Assets</a:t>
            </a:r>
          </a:p>
        </p:txBody>
      </p:sp>
    </p:spTree>
    <p:extLst>
      <p:ext uri="{BB962C8B-B14F-4D97-AF65-F5344CB8AC3E}">
        <p14:creationId xmlns:p14="http://schemas.microsoft.com/office/powerpoint/2010/main" val="752880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D61E23D-6A3F-45EA-9225-3CC83A5B2EAA}"/>
              </a:ext>
            </a:extLst>
          </p:cNvPr>
          <p:cNvSpPr>
            <a:spLocks noChangeArrowheads="1"/>
          </p:cNvSpPr>
          <p:nvPr/>
        </p:nvSpPr>
        <p:spPr bwMode="auto">
          <a:xfrm>
            <a:off x="304800" y="228600"/>
            <a:ext cx="8458200" cy="7620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059" name="Rectangle 3">
            <a:extLst>
              <a:ext uri="{FF2B5EF4-FFF2-40B4-BE49-F238E27FC236}">
                <a16:creationId xmlns:a16="http://schemas.microsoft.com/office/drawing/2014/main" id="{04A4180C-03D1-4F0E-B811-CF526C5DAA3D}"/>
              </a:ext>
            </a:extLst>
          </p:cNvPr>
          <p:cNvSpPr>
            <a:spLocks noChangeArrowheads="1"/>
          </p:cNvSpPr>
          <p:nvPr/>
        </p:nvSpPr>
        <p:spPr bwMode="auto">
          <a:xfrm>
            <a:off x="228600" y="1066800"/>
            <a:ext cx="8610600" cy="5334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060" name="Text Box 4">
            <a:extLst>
              <a:ext uri="{FF2B5EF4-FFF2-40B4-BE49-F238E27FC236}">
                <a16:creationId xmlns:a16="http://schemas.microsoft.com/office/drawing/2014/main" id="{F4276E50-E3BB-42F7-ABB0-3D051F92F055}"/>
              </a:ext>
            </a:extLst>
          </p:cNvPr>
          <p:cNvSpPr txBox="1">
            <a:spLocks noChangeArrowheads="1"/>
          </p:cNvSpPr>
          <p:nvPr/>
        </p:nvSpPr>
        <p:spPr bwMode="auto">
          <a:xfrm>
            <a:off x="228600" y="1219200"/>
            <a:ext cx="2438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a:latin typeface="Verdana" panose="020B0604030504040204" pitchFamily="34" charset="0"/>
              </a:rPr>
              <a:t>Unemployment</a:t>
            </a:r>
          </a:p>
        </p:txBody>
      </p:sp>
      <p:sp>
        <p:nvSpPr>
          <p:cNvPr id="45061" name="Text Box 5">
            <a:extLst>
              <a:ext uri="{FF2B5EF4-FFF2-40B4-BE49-F238E27FC236}">
                <a16:creationId xmlns:a16="http://schemas.microsoft.com/office/drawing/2014/main" id="{E6BA43F3-B2E3-47FD-910B-581B3686F104}"/>
              </a:ext>
            </a:extLst>
          </p:cNvPr>
          <p:cNvSpPr txBox="1">
            <a:spLocks noChangeArrowheads="1"/>
          </p:cNvSpPr>
          <p:nvPr/>
        </p:nvSpPr>
        <p:spPr bwMode="auto">
          <a:xfrm>
            <a:off x="5943600" y="1219200"/>
            <a:ext cx="2819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a:latin typeface="Verdana" panose="020B0604030504040204" pitchFamily="34" charset="0"/>
              </a:rPr>
              <a:t>Housing Projects</a:t>
            </a:r>
          </a:p>
        </p:txBody>
      </p:sp>
      <p:sp>
        <p:nvSpPr>
          <p:cNvPr id="45062" name="Text Box 6">
            <a:extLst>
              <a:ext uri="{FF2B5EF4-FFF2-40B4-BE49-F238E27FC236}">
                <a16:creationId xmlns:a16="http://schemas.microsoft.com/office/drawing/2014/main" id="{59287929-745C-44B4-AD1E-C97654F3B955}"/>
              </a:ext>
            </a:extLst>
          </p:cNvPr>
          <p:cNvSpPr txBox="1">
            <a:spLocks noChangeArrowheads="1"/>
          </p:cNvSpPr>
          <p:nvPr/>
        </p:nvSpPr>
        <p:spPr bwMode="auto">
          <a:xfrm>
            <a:off x="304800" y="3581400"/>
            <a:ext cx="1371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a:latin typeface="Verdana" panose="020B0604030504040204" pitchFamily="34" charset="0"/>
              </a:rPr>
              <a:t>Poverty</a:t>
            </a:r>
          </a:p>
        </p:txBody>
      </p:sp>
      <p:sp>
        <p:nvSpPr>
          <p:cNvPr id="45063" name="Text Box 7">
            <a:extLst>
              <a:ext uri="{FF2B5EF4-FFF2-40B4-BE49-F238E27FC236}">
                <a16:creationId xmlns:a16="http://schemas.microsoft.com/office/drawing/2014/main" id="{191E60FF-1ED9-4A1E-ABCA-69F9A6FA7245}"/>
              </a:ext>
            </a:extLst>
          </p:cNvPr>
          <p:cNvSpPr txBox="1">
            <a:spLocks noChangeArrowheads="1"/>
          </p:cNvSpPr>
          <p:nvPr/>
        </p:nvSpPr>
        <p:spPr bwMode="auto">
          <a:xfrm>
            <a:off x="381000" y="5943600"/>
            <a:ext cx="2590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a:latin typeface="Verdana" panose="020B0604030504040204" pitchFamily="34" charset="0"/>
              </a:rPr>
              <a:t>Uninsured</a:t>
            </a:r>
          </a:p>
        </p:txBody>
      </p:sp>
      <p:sp>
        <p:nvSpPr>
          <p:cNvPr id="45064" name="Text Box 8">
            <a:extLst>
              <a:ext uri="{FF2B5EF4-FFF2-40B4-BE49-F238E27FC236}">
                <a16:creationId xmlns:a16="http://schemas.microsoft.com/office/drawing/2014/main" id="{4775FC77-7A74-4D16-9991-60794B5425FF}"/>
              </a:ext>
            </a:extLst>
          </p:cNvPr>
          <p:cNvSpPr txBox="1">
            <a:spLocks noChangeArrowheads="1"/>
          </p:cNvSpPr>
          <p:nvPr/>
        </p:nvSpPr>
        <p:spPr bwMode="auto">
          <a:xfrm>
            <a:off x="7086600" y="29718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AU" altLang="en-US" sz="2400">
              <a:latin typeface="Times New Roman" panose="02020603050405020304" pitchFamily="18" charset="0"/>
            </a:endParaRPr>
          </a:p>
        </p:txBody>
      </p:sp>
      <p:sp>
        <p:nvSpPr>
          <p:cNvPr id="45065" name="Text Box 9">
            <a:extLst>
              <a:ext uri="{FF2B5EF4-FFF2-40B4-BE49-F238E27FC236}">
                <a16:creationId xmlns:a16="http://schemas.microsoft.com/office/drawing/2014/main" id="{893C989C-7ABF-4C96-8CF2-153E355B3AE1}"/>
              </a:ext>
            </a:extLst>
          </p:cNvPr>
          <p:cNvSpPr txBox="1">
            <a:spLocks noChangeArrowheads="1"/>
          </p:cNvSpPr>
          <p:nvPr/>
        </p:nvSpPr>
        <p:spPr bwMode="auto">
          <a:xfrm>
            <a:off x="7315200" y="3429000"/>
            <a:ext cx="1524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a:latin typeface="Verdana" panose="020B0604030504040204" pitchFamily="34" charset="0"/>
              </a:rPr>
              <a:t> Illiteracy</a:t>
            </a:r>
          </a:p>
        </p:txBody>
      </p:sp>
      <p:sp>
        <p:nvSpPr>
          <p:cNvPr id="45066" name="Rectangle 10">
            <a:extLst>
              <a:ext uri="{FF2B5EF4-FFF2-40B4-BE49-F238E27FC236}">
                <a16:creationId xmlns:a16="http://schemas.microsoft.com/office/drawing/2014/main" id="{EE61EF92-DCE2-41D8-8CE2-BEF9F1B83A8C}"/>
              </a:ext>
            </a:extLst>
          </p:cNvPr>
          <p:cNvSpPr>
            <a:spLocks noChangeArrowheads="1"/>
          </p:cNvSpPr>
          <p:nvPr/>
        </p:nvSpPr>
        <p:spPr bwMode="auto">
          <a:xfrm>
            <a:off x="1524000" y="1981200"/>
            <a:ext cx="5867400" cy="38862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067" name="Text Box 11">
            <a:extLst>
              <a:ext uri="{FF2B5EF4-FFF2-40B4-BE49-F238E27FC236}">
                <a16:creationId xmlns:a16="http://schemas.microsoft.com/office/drawing/2014/main" id="{85175E19-5F3E-4ACF-A2AD-B125840C56BE}"/>
              </a:ext>
            </a:extLst>
          </p:cNvPr>
          <p:cNvSpPr txBox="1">
            <a:spLocks noChangeArrowheads="1"/>
          </p:cNvSpPr>
          <p:nvPr/>
        </p:nvSpPr>
        <p:spPr bwMode="auto">
          <a:xfrm>
            <a:off x="1752600" y="2133600"/>
            <a:ext cx="2362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a:latin typeface="Verdana" panose="020B0604030504040204" pitchFamily="34" charset="0"/>
              </a:rPr>
              <a:t>Child Abuse</a:t>
            </a:r>
          </a:p>
        </p:txBody>
      </p:sp>
      <p:sp>
        <p:nvSpPr>
          <p:cNvPr id="45068" name="Text Box 12">
            <a:extLst>
              <a:ext uri="{FF2B5EF4-FFF2-40B4-BE49-F238E27FC236}">
                <a16:creationId xmlns:a16="http://schemas.microsoft.com/office/drawing/2014/main" id="{ECAC863A-3135-460B-90B3-3A58FD328AFD}"/>
              </a:ext>
            </a:extLst>
          </p:cNvPr>
          <p:cNvSpPr txBox="1">
            <a:spLocks noChangeArrowheads="1"/>
          </p:cNvSpPr>
          <p:nvPr/>
        </p:nvSpPr>
        <p:spPr bwMode="auto">
          <a:xfrm>
            <a:off x="1600200" y="5334000"/>
            <a:ext cx="57150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a:latin typeface="Verdana" panose="020B0604030504040204" pitchFamily="34" charset="0"/>
              </a:rPr>
              <a:t>Truancy			     Addiction</a:t>
            </a:r>
          </a:p>
        </p:txBody>
      </p:sp>
      <p:sp>
        <p:nvSpPr>
          <p:cNvPr id="45069" name="Text Box 13">
            <a:extLst>
              <a:ext uri="{FF2B5EF4-FFF2-40B4-BE49-F238E27FC236}">
                <a16:creationId xmlns:a16="http://schemas.microsoft.com/office/drawing/2014/main" id="{1A9002FE-C624-4AE0-B61A-C66803A0B06C}"/>
              </a:ext>
            </a:extLst>
          </p:cNvPr>
          <p:cNvSpPr txBox="1">
            <a:spLocks noChangeArrowheads="1"/>
          </p:cNvSpPr>
          <p:nvPr/>
        </p:nvSpPr>
        <p:spPr bwMode="auto">
          <a:xfrm>
            <a:off x="5410200" y="2057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a:latin typeface="Times New Roman" panose="02020603050405020304" pitchFamily="18" charset="0"/>
              </a:rPr>
              <a:t>  </a:t>
            </a:r>
            <a:r>
              <a:rPr lang="en-US" altLang="en-US" sz="2200">
                <a:latin typeface="Verdana" panose="020B0604030504040204" pitchFamily="34" charset="0"/>
              </a:rPr>
              <a:t>Crime</a:t>
            </a:r>
          </a:p>
        </p:txBody>
      </p:sp>
      <p:sp>
        <p:nvSpPr>
          <p:cNvPr id="45070" name="Rectangle 14">
            <a:extLst>
              <a:ext uri="{FF2B5EF4-FFF2-40B4-BE49-F238E27FC236}">
                <a16:creationId xmlns:a16="http://schemas.microsoft.com/office/drawing/2014/main" id="{63C599BA-7EF6-403E-B350-7AF5695DF1EE}"/>
              </a:ext>
            </a:extLst>
          </p:cNvPr>
          <p:cNvSpPr>
            <a:spLocks noChangeArrowheads="1"/>
          </p:cNvSpPr>
          <p:nvPr/>
        </p:nvSpPr>
        <p:spPr bwMode="auto">
          <a:xfrm>
            <a:off x="2209800" y="2743200"/>
            <a:ext cx="4495800" cy="2514600"/>
          </a:xfrm>
          <a:prstGeom prst="rect">
            <a:avLst/>
          </a:prstGeom>
          <a:solidFill>
            <a:schemeClr val="bg2">
              <a:alpha val="50195"/>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5071" name="Line 15">
            <a:extLst>
              <a:ext uri="{FF2B5EF4-FFF2-40B4-BE49-F238E27FC236}">
                <a16:creationId xmlns:a16="http://schemas.microsoft.com/office/drawing/2014/main" id="{AD08E3FF-C4AD-4422-8E4B-A13FB3784E85}"/>
              </a:ext>
            </a:extLst>
          </p:cNvPr>
          <p:cNvSpPr>
            <a:spLocks noChangeShapeType="1"/>
          </p:cNvSpPr>
          <p:nvPr/>
        </p:nvSpPr>
        <p:spPr bwMode="auto">
          <a:xfrm>
            <a:off x="4267200" y="1066800"/>
            <a:ext cx="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2" name="Line 16">
            <a:extLst>
              <a:ext uri="{FF2B5EF4-FFF2-40B4-BE49-F238E27FC236}">
                <a16:creationId xmlns:a16="http://schemas.microsoft.com/office/drawing/2014/main" id="{1A04A660-AAEA-4152-B124-96A4643D5D73}"/>
              </a:ext>
            </a:extLst>
          </p:cNvPr>
          <p:cNvSpPr>
            <a:spLocks noChangeShapeType="1"/>
          </p:cNvSpPr>
          <p:nvPr/>
        </p:nvSpPr>
        <p:spPr bwMode="auto">
          <a:xfrm flipH="1" flipV="1">
            <a:off x="228600" y="2590800"/>
            <a:ext cx="1295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3" name="Line 17">
            <a:extLst>
              <a:ext uri="{FF2B5EF4-FFF2-40B4-BE49-F238E27FC236}">
                <a16:creationId xmlns:a16="http://schemas.microsoft.com/office/drawing/2014/main" id="{6023D978-1BCD-4AE6-A593-723B8061E39D}"/>
              </a:ext>
            </a:extLst>
          </p:cNvPr>
          <p:cNvSpPr>
            <a:spLocks noChangeShapeType="1"/>
          </p:cNvSpPr>
          <p:nvPr/>
        </p:nvSpPr>
        <p:spPr bwMode="auto">
          <a:xfrm flipV="1">
            <a:off x="228600" y="5029200"/>
            <a:ext cx="12954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4" name="Line 18">
            <a:extLst>
              <a:ext uri="{FF2B5EF4-FFF2-40B4-BE49-F238E27FC236}">
                <a16:creationId xmlns:a16="http://schemas.microsoft.com/office/drawing/2014/main" id="{7D3DE3EE-18A5-4134-A446-9C89D45C742F}"/>
              </a:ext>
            </a:extLst>
          </p:cNvPr>
          <p:cNvSpPr>
            <a:spLocks noChangeShapeType="1"/>
          </p:cNvSpPr>
          <p:nvPr/>
        </p:nvSpPr>
        <p:spPr bwMode="auto">
          <a:xfrm>
            <a:off x="4114800" y="58674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5" name="Line 19">
            <a:extLst>
              <a:ext uri="{FF2B5EF4-FFF2-40B4-BE49-F238E27FC236}">
                <a16:creationId xmlns:a16="http://schemas.microsoft.com/office/drawing/2014/main" id="{3F1812D4-AD38-4070-82C3-2FD3A06A98B4}"/>
              </a:ext>
            </a:extLst>
          </p:cNvPr>
          <p:cNvSpPr>
            <a:spLocks noChangeShapeType="1"/>
          </p:cNvSpPr>
          <p:nvPr/>
        </p:nvSpPr>
        <p:spPr bwMode="auto">
          <a:xfrm flipV="1">
            <a:off x="7391400" y="4419600"/>
            <a:ext cx="14478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6" name="Line 20">
            <a:extLst>
              <a:ext uri="{FF2B5EF4-FFF2-40B4-BE49-F238E27FC236}">
                <a16:creationId xmlns:a16="http://schemas.microsoft.com/office/drawing/2014/main" id="{EFE9C34B-CAA5-441B-AFE7-AF6CFFE67C1A}"/>
              </a:ext>
            </a:extLst>
          </p:cNvPr>
          <p:cNvSpPr>
            <a:spLocks noChangeShapeType="1"/>
          </p:cNvSpPr>
          <p:nvPr/>
        </p:nvSpPr>
        <p:spPr bwMode="auto">
          <a:xfrm>
            <a:off x="7391400" y="2438400"/>
            <a:ext cx="14478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7" name="Line 21">
            <a:extLst>
              <a:ext uri="{FF2B5EF4-FFF2-40B4-BE49-F238E27FC236}">
                <a16:creationId xmlns:a16="http://schemas.microsoft.com/office/drawing/2014/main" id="{517C51CA-E2A2-4684-A66C-9CC7CF6B7838}"/>
              </a:ext>
            </a:extLst>
          </p:cNvPr>
          <p:cNvSpPr>
            <a:spLocks noChangeShapeType="1"/>
          </p:cNvSpPr>
          <p:nvPr/>
        </p:nvSpPr>
        <p:spPr bwMode="auto">
          <a:xfrm>
            <a:off x="4343400" y="19812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8" name="Line 22">
            <a:extLst>
              <a:ext uri="{FF2B5EF4-FFF2-40B4-BE49-F238E27FC236}">
                <a16:creationId xmlns:a16="http://schemas.microsoft.com/office/drawing/2014/main" id="{FB18480D-2A9A-4D0F-B15F-7DC2ABE8AACB}"/>
              </a:ext>
            </a:extLst>
          </p:cNvPr>
          <p:cNvSpPr>
            <a:spLocks noChangeShapeType="1"/>
          </p:cNvSpPr>
          <p:nvPr/>
        </p:nvSpPr>
        <p:spPr bwMode="auto">
          <a:xfrm>
            <a:off x="1524000" y="3352800"/>
            <a:ext cx="6858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9" name="Line 23">
            <a:extLst>
              <a:ext uri="{FF2B5EF4-FFF2-40B4-BE49-F238E27FC236}">
                <a16:creationId xmlns:a16="http://schemas.microsoft.com/office/drawing/2014/main" id="{1A03963B-6C39-4368-9798-D6007C245AF8}"/>
              </a:ext>
            </a:extLst>
          </p:cNvPr>
          <p:cNvSpPr>
            <a:spLocks noChangeShapeType="1"/>
          </p:cNvSpPr>
          <p:nvPr/>
        </p:nvSpPr>
        <p:spPr bwMode="auto">
          <a:xfrm>
            <a:off x="4343400" y="52578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0" name="Line 24">
            <a:extLst>
              <a:ext uri="{FF2B5EF4-FFF2-40B4-BE49-F238E27FC236}">
                <a16:creationId xmlns:a16="http://schemas.microsoft.com/office/drawing/2014/main" id="{E2F1BAD2-7D0A-40DC-A6ED-FC40E249BE2A}"/>
              </a:ext>
            </a:extLst>
          </p:cNvPr>
          <p:cNvSpPr>
            <a:spLocks noChangeShapeType="1"/>
          </p:cNvSpPr>
          <p:nvPr/>
        </p:nvSpPr>
        <p:spPr bwMode="auto">
          <a:xfrm flipV="1">
            <a:off x="6705600" y="3657600"/>
            <a:ext cx="6858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1" name="Text Box 25">
            <a:extLst>
              <a:ext uri="{FF2B5EF4-FFF2-40B4-BE49-F238E27FC236}">
                <a16:creationId xmlns:a16="http://schemas.microsoft.com/office/drawing/2014/main" id="{339046B3-F1EC-45B5-A090-1570853C9924}"/>
              </a:ext>
            </a:extLst>
          </p:cNvPr>
          <p:cNvSpPr txBox="1">
            <a:spLocks noChangeArrowheads="1"/>
          </p:cNvSpPr>
          <p:nvPr/>
        </p:nvSpPr>
        <p:spPr bwMode="auto">
          <a:xfrm>
            <a:off x="2133600" y="2895600"/>
            <a:ext cx="2209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a:latin typeface="Verdana" panose="020B0604030504040204" pitchFamily="34" charset="0"/>
              </a:rPr>
              <a:t>Teen Mothers</a:t>
            </a:r>
          </a:p>
        </p:txBody>
      </p:sp>
      <p:sp>
        <p:nvSpPr>
          <p:cNvPr id="45082" name="Text Box 26">
            <a:extLst>
              <a:ext uri="{FF2B5EF4-FFF2-40B4-BE49-F238E27FC236}">
                <a16:creationId xmlns:a16="http://schemas.microsoft.com/office/drawing/2014/main" id="{703E0988-9E29-4EFC-B16D-BE64DF995909}"/>
              </a:ext>
            </a:extLst>
          </p:cNvPr>
          <p:cNvSpPr txBox="1">
            <a:spLocks noChangeArrowheads="1"/>
          </p:cNvSpPr>
          <p:nvPr/>
        </p:nvSpPr>
        <p:spPr bwMode="auto">
          <a:xfrm>
            <a:off x="4343400" y="2819400"/>
            <a:ext cx="23622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a:latin typeface="Verdana" panose="020B0604030504040204" pitchFamily="34" charset="0"/>
              </a:rPr>
              <a:t>Gang Members</a:t>
            </a:r>
          </a:p>
        </p:txBody>
      </p:sp>
      <p:sp>
        <p:nvSpPr>
          <p:cNvPr id="45083" name="Text Box 27">
            <a:extLst>
              <a:ext uri="{FF2B5EF4-FFF2-40B4-BE49-F238E27FC236}">
                <a16:creationId xmlns:a16="http://schemas.microsoft.com/office/drawing/2014/main" id="{719F30C4-694B-4134-82A9-BCACA54847F3}"/>
              </a:ext>
            </a:extLst>
          </p:cNvPr>
          <p:cNvSpPr txBox="1">
            <a:spLocks noChangeArrowheads="1"/>
          </p:cNvSpPr>
          <p:nvPr/>
        </p:nvSpPr>
        <p:spPr bwMode="auto">
          <a:xfrm>
            <a:off x="0" y="228600"/>
            <a:ext cx="8610600"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4000" b="1" u="sng">
                <a:latin typeface="Verdana" panose="020B0604030504040204" pitchFamily="34" charset="0"/>
              </a:rPr>
              <a:t>Community Needs Map</a:t>
            </a:r>
          </a:p>
        </p:txBody>
      </p:sp>
      <p:sp>
        <p:nvSpPr>
          <p:cNvPr id="45084" name="Text Box 28">
            <a:extLst>
              <a:ext uri="{FF2B5EF4-FFF2-40B4-BE49-F238E27FC236}">
                <a16:creationId xmlns:a16="http://schemas.microsoft.com/office/drawing/2014/main" id="{E9F8C8B1-E61B-45A6-A25B-20B088B200C4}"/>
              </a:ext>
            </a:extLst>
          </p:cNvPr>
          <p:cNvSpPr txBox="1">
            <a:spLocks noChangeArrowheads="1"/>
          </p:cNvSpPr>
          <p:nvPr/>
        </p:nvSpPr>
        <p:spPr bwMode="auto">
          <a:xfrm>
            <a:off x="2133600" y="3810000"/>
            <a:ext cx="1828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a:latin typeface="Verdana" panose="020B0604030504040204" pitchFamily="34" charset="0"/>
              </a:rPr>
              <a:t>Mentally Ill</a:t>
            </a:r>
          </a:p>
        </p:txBody>
      </p:sp>
      <p:sp>
        <p:nvSpPr>
          <p:cNvPr id="45085" name="Text Box 29">
            <a:extLst>
              <a:ext uri="{FF2B5EF4-FFF2-40B4-BE49-F238E27FC236}">
                <a16:creationId xmlns:a16="http://schemas.microsoft.com/office/drawing/2014/main" id="{0E16AA1B-E209-4D96-BD9D-A723AE8AADF3}"/>
              </a:ext>
            </a:extLst>
          </p:cNvPr>
          <p:cNvSpPr txBox="1">
            <a:spLocks noChangeArrowheads="1"/>
          </p:cNvSpPr>
          <p:nvPr/>
        </p:nvSpPr>
        <p:spPr bwMode="auto">
          <a:xfrm>
            <a:off x="4267200" y="3657600"/>
            <a:ext cx="25146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a:latin typeface="Verdana" panose="020B0604030504040204" pitchFamily="34" charset="0"/>
              </a:rPr>
              <a:t>School Dropouts</a:t>
            </a:r>
          </a:p>
        </p:txBody>
      </p:sp>
      <p:sp>
        <p:nvSpPr>
          <p:cNvPr id="45086" name="Text Box 30">
            <a:extLst>
              <a:ext uri="{FF2B5EF4-FFF2-40B4-BE49-F238E27FC236}">
                <a16:creationId xmlns:a16="http://schemas.microsoft.com/office/drawing/2014/main" id="{BDF40CBF-85CB-4ABD-BF99-6C96D9A44DCD}"/>
              </a:ext>
            </a:extLst>
          </p:cNvPr>
          <p:cNvSpPr txBox="1">
            <a:spLocks noChangeArrowheads="1"/>
          </p:cNvSpPr>
          <p:nvPr/>
        </p:nvSpPr>
        <p:spPr bwMode="auto">
          <a:xfrm>
            <a:off x="3505200" y="4572000"/>
            <a:ext cx="16764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a:latin typeface="Verdana" panose="020B0604030504040204" pitchFamily="34" charset="0"/>
              </a:rPr>
              <a:t>Homeless</a:t>
            </a:r>
          </a:p>
        </p:txBody>
      </p:sp>
      <p:sp>
        <p:nvSpPr>
          <p:cNvPr id="45087" name="Text Box 31">
            <a:extLst>
              <a:ext uri="{FF2B5EF4-FFF2-40B4-BE49-F238E27FC236}">
                <a16:creationId xmlns:a16="http://schemas.microsoft.com/office/drawing/2014/main" id="{06794FB5-6914-4558-9CE2-CA3388C1A088}"/>
              </a:ext>
            </a:extLst>
          </p:cNvPr>
          <p:cNvSpPr txBox="1">
            <a:spLocks noChangeArrowheads="1"/>
          </p:cNvSpPr>
          <p:nvPr/>
        </p:nvSpPr>
        <p:spPr bwMode="auto">
          <a:xfrm>
            <a:off x="6019800" y="60198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AU" altLang="en-US" sz="2400">
              <a:latin typeface="Times New Roman" panose="02020603050405020304" pitchFamily="18" charset="0"/>
            </a:endParaRPr>
          </a:p>
        </p:txBody>
      </p:sp>
      <p:sp>
        <p:nvSpPr>
          <p:cNvPr id="45088" name="Text Box 32">
            <a:extLst>
              <a:ext uri="{FF2B5EF4-FFF2-40B4-BE49-F238E27FC236}">
                <a16:creationId xmlns:a16="http://schemas.microsoft.com/office/drawing/2014/main" id="{56D817C4-FA79-409C-B7F0-A1077DA3103A}"/>
              </a:ext>
            </a:extLst>
          </p:cNvPr>
          <p:cNvSpPr txBox="1">
            <a:spLocks noChangeArrowheads="1"/>
          </p:cNvSpPr>
          <p:nvPr/>
        </p:nvSpPr>
        <p:spPr bwMode="auto">
          <a:xfrm>
            <a:off x="6858000" y="5867400"/>
            <a:ext cx="1905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200">
                <a:latin typeface="Verdana" panose="020B0604030504040204" pitchFamily="34" charset="0"/>
              </a:rPr>
              <a:t>Delinquency</a:t>
            </a:r>
          </a:p>
        </p:txBody>
      </p:sp>
      <p:sp>
        <p:nvSpPr>
          <p:cNvPr id="45089" name="Line 33">
            <a:extLst>
              <a:ext uri="{FF2B5EF4-FFF2-40B4-BE49-F238E27FC236}">
                <a16:creationId xmlns:a16="http://schemas.microsoft.com/office/drawing/2014/main" id="{058D59D9-D63F-4D8D-8061-1C557E4B5AC6}"/>
              </a:ext>
            </a:extLst>
          </p:cNvPr>
          <p:cNvSpPr>
            <a:spLocks noChangeShapeType="1"/>
          </p:cNvSpPr>
          <p:nvPr/>
        </p:nvSpPr>
        <p:spPr bwMode="auto">
          <a:xfrm flipV="1">
            <a:off x="2209800" y="3962400"/>
            <a:ext cx="1981200"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0" name="Line 34">
            <a:extLst>
              <a:ext uri="{FF2B5EF4-FFF2-40B4-BE49-F238E27FC236}">
                <a16:creationId xmlns:a16="http://schemas.microsoft.com/office/drawing/2014/main" id="{02CD8318-5C29-4509-970E-703AEA136750}"/>
              </a:ext>
            </a:extLst>
          </p:cNvPr>
          <p:cNvSpPr>
            <a:spLocks noChangeShapeType="1"/>
          </p:cNvSpPr>
          <p:nvPr/>
        </p:nvSpPr>
        <p:spPr bwMode="auto">
          <a:xfrm flipH="1" flipV="1">
            <a:off x="4191000" y="3962400"/>
            <a:ext cx="2514600"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1" name="Line 35">
            <a:extLst>
              <a:ext uri="{FF2B5EF4-FFF2-40B4-BE49-F238E27FC236}">
                <a16:creationId xmlns:a16="http://schemas.microsoft.com/office/drawing/2014/main" id="{BCAF84D0-9CD1-4281-BFF2-3E4D3DC6D92A}"/>
              </a:ext>
            </a:extLst>
          </p:cNvPr>
          <p:cNvSpPr>
            <a:spLocks noChangeShapeType="1"/>
          </p:cNvSpPr>
          <p:nvPr/>
        </p:nvSpPr>
        <p:spPr bwMode="auto">
          <a:xfrm flipV="1">
            <a:off x="4191000" y="2743200"/>
            <a:ext cx="0" cy="121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2" name="Line 36">
            <a:extLst>
              <a:ext uri="{FF2B5EF4-FFF2-40B4-BE49-F238E27FC236}">
                <a16:creationId xmlns:a16="http://schemas.microsoft.com/office/drawing/2014/main" id="{0364B4DB-0366-4E6A-9D15-364E5C66D728}"/>
              </a:ext>
            </a:extLst>
          </p:cNvPr>
          <p:cNvSpPr>
            <a:spLocks noChangeShapeType="1"/>
          </p:cNvSpPr>
          <p:nvPr/>
        </p:nvSpPr>
        <p:spPr bwMode="auto">
          <a:xfrm>
            <a:off x="4191000" y="3429000"/>
            <a:ext cx="24384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3" name="Line 37">
            <a:extLst>
              <a:ext uri="{FF2B5EF4-FFF2-40B4-BE49-F238E27FC236}">
                <a16:creationId xmlns:a16="http://schemas.microsoft.com/office/drawing/2014/main" id="{C3A2E267-44B2-4DA0-AE34-E8E6767F35D4}"/>
              </a:ext>
            </a:extLst>
          </p:cNvPr>
          <p:cNvSpPr>
            <a:spLocks noChangeShapeType="1"/>
          </p:cNvSpPr>
          <p:nvPr/>
        </p:nvSpPr>
        <p:spPr bwMode="auto">
          <a:xfrm>
            <a:off x="2209800" y="3352800"/>
            <a:ext cx="19812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461657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Biblical-Theological Tools</a:t>
            </a:r>
          </a:p>
        </p:txBody>
      </p:sp>
      <p:sp>
        <p:nvSpPr>
          <p:cNvPr id="3" name="Content Placeholder 2"/>
          <p:cNvSpPr>
            <a:spLocks noGrp="1"/>
          </p:cNvSpPr>
          <p:nvPr>
            <p:ph idx="1"/>
          </p:nvPr>
        </p:nvSpPr>
        <p:spPr/>
        <p:txBody>
          <a:bodyPr/>
          <a:lstStyle/>
          <a:p>
            <a:r>
              <a:rPr lang="en-US" dirty="0"/>
              <a:t>1. It is about God; 2 Cor. 5:17-20</a:t>
            </a:r>
          </a:p>
          <a:p>
            <a:pPr marL="0" indent="0">
              <a:buNone/>
            </a:pPr>
            <a:r>
              <a:rPr lang="en-US" dirty="0"/>
              <a:t>    God is a community in Mission</a:t>
            </a:r>
          </a:p>
          <a:p>
            <a:pPr marL="0" indent="0">
              <a:buNone/>
            </a:pPr>
            <a:r>
              <a:rPr lang="en-US" dirty="0"/>
              <a:t>    Father, Son and Holy Spirit</a:t>
            </a:r>
          </a:p>
          <a:p>
            <a:pPr marL="0" indent="0">
              <a:buNone/>
            </a:pPr>
            <a:r>
              <a:rPr lang="en-US" dirty="0"/>
              <a:t>    The 3 Amigos, reconciling the world</a:t>
            </a:r>
          </a:p>
          <a:p>
            <a:pPr marL="0" indent="0">
              <a:buNone/>
            </a:pPr>
            <a:r>
              <a:rPr lang="en-US" dirty="0"/>
              <a:t>    Creative, Diverse, United in mission</a:t>
            </a:r>
          </a:p>
          <a:p>
            <a:pPr marL="0" indent="0">
              <a:buNone/>
            </a:pPr>
            <a:r>
              <a:rPr lang="en-US" dirty="0"/>
              <a:t>    Social Trinity</a:t>
            </a:r>
          </a:p>
          <a:p>
            <a:pPr marL="0" indent="0">
              <a:buNone/>
            </a:pPr>
            <a:r>
              <a:rPr lang="en-US" dirty="0"/>
              <a:t>    Sending Trinity</a:t>
            </a:r>
          </a:p>
          <a:p>
            <a:pPr marL="0" indent="0">
              <a:buNone/>
            </a:pPr>
            <a:endParaRPr lang="en-US" dirty="0"/>
          </a:p>
          <a:p>
            <a:pPr marL="0" indent="0">
              <a:buNone/>
            </a:pPr>
            <a:r>
              <a:rPr lang="en-US" dirty="0"/>
              <a:t>    Invite us to be ambassadors for God</a:t>
            </a:r>
          </a:p>
        </p:txBody>
      </p:sp>
    </p:spTree>
    <p:extLst>
      <p:ext uri="{BB962C8B-B14F-4D97-AF65-F5344CB8AC3E}">
        <p14:creationId xmlns:p14="http://schemas.microsoft.com/office/powerpoint/2010/main" val="224567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6EADD-0B6A-47E7-9AA2-9234E9D4FA6A}"/>
              </a:ext>
            </a:extLst>
          </p:cNvPr>
          <p:cNvSpPr>
            <a:spLocks noGrp="1"/>
          </p:cNvSpPr>
          <p:nvPr>
            <p:ph type="title"/>
          </p:nvPr>
        </p:nvSpPr>
        <p:spPr/>
        <p:txBody>
          <a:bodyPr/>
          <a:lstStyle/>
          <a:p>
            <a:r>
              <a:rPr lang="en-US" dirty="0"/>
              <a:t>PRACTICE: groups of 2</a:t>
            </a:r>
          </a:p>
        </p:txBody>
      </p:sp>
      <p:sp>
        <p:nvSpPr>
          <p:cNvPr id="3" name="Content Placeholder 2">
            <a:extLst>
              <a:ext uri="{FF2B5EF4-FFF2-40B4-BE49-F238E27FC236}">
                <a16:creationId xmlns:a16="http://schemas.microsoft.com/office/drawing/2014/main" id="{0ACD775D-34F5-4539-B8C5-56A95ED56C16}"/>
              </a:ext>
            </a:extLst>
          </p:cNvPr>
          <p:cNvSpPr>
            <a:spLocks noGrp="1"/>
          </p:cNvSpPr>
          <p:nvPr>
            <p:ph idx="1"/>
          </p:nvPr>
        </p:nvSpPr>
        <p:spPr/>
        <p:txBody>
          <a:bodyPr/>
          <a:lstStyle/>
          <a:p>
            <a:r>
              <a:rPr lang="en-US" dirty="0"/>
              <a:t>Take a look at the ASSETS or GIFTS in your community:</a:t>
            </a:r>
          </a:p>
          <a:p>
            <a:r>
              <a:rPr lang="en-US" dirty="0"/>
              <a:t>Identify 1 or 2 people, associations or institutions that you and/or your church ought to build a relationship with in order to extend the ministry of your church and learn from them on an ongoing-basis.</a:t>
            </a:r>
          </a:p>
          <a:p>
            <a:r>
              <a:rPr lang="en-US" dirty="0"/>
              <a:t>Why are your choices important? Share</a:t>
            </a:r>
          </a:p>
        </p:txBody>
      </p:sp>
    </p:spTree>
    <p:extLst>
      <p:ext uri="{BB962C8B-B14F-4D97-AF65-F5344CB8AC3E}">
        <p14:creationId xmlns:p14="http://schemas.microsoft.com/office/powerpoint/2010/main" val="3418822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A3C1B2F7-9F10-47E7-B048-B4BF92996CEB}"/>
              </a:ext>
            </a:extLst>
          </p:cNvPr>
          <p:cNvSpPr>
            <a:spLocks noGrp="1" noChangeArrowheads="1"/>
          </p:cNvSpPr>
          <p:nvPr/>
        </p:nvSpPr>
        <p:spPr bwMode="auto">
          <a:xfrm>
            <a:off x="685800" y="609600"/>
            <a:ext cx="7772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FontTx/>
              <a:buNone/>
            </a:pPr>
            <a:br>
              <a:rPr lang="en-US" altLang="en-US" sz="2800">
                <a:solidFill>
                  <a:schemeClr val="tx2"/>
                </a:solidFill>
                <a:latin typeface="Bodoni SvtyTwo OS ITC TT-Bold" charset="0"/>
              </a:rPr>
            </a:br>
            <a:br>
              <a:rPr lang="en-US" altLang="en-US" sz="2800">
                <a:solidFill>
                  <a:schemeClr val="tx2"/>
                </a:solidFill>
                <a:latin typeface="Bodoni SvtyTwo OS ITC TT-Bold" charset="0"/>
              </a:rPr>
            </a:br>
            <a:br>
              <a:rPr lang="en-US" altLang="en-US" sz="2800">
                <a:solidFill>
                  <a:schemeClr val="tx2"/>
                </a:solidFill>
                <a:latin typeface="Bodoni SvtyTwo OS ITC TT-Bold" charset="0"/>
              </a:rPr>
            </a:br>
            <a:br>
              <a:rPr lang="en-US" altLang="en-US" sz="2800">
                <a:solidFill>
                  <a:schemeClr val="tx2"/>
                </a:solidFill>
                <a:latin typeface="Bodoni SvtyTwo OS ITC TT-Bold" charset="0"/>
              </a:rPr>
            </a:br>
            <a:br>
              <a:rPr lang="en-US" altLang="en-US" sz="2800">
                <a:solidFill>
                  <a:schemeClr val="tx2"/>
                </a:solidFill>
                <a:latin typeface="Bodoni SvtyTwo OS ITC TT-Bold" charset="0"/>
              </a:rPr>
            </a:br>
            <a:br>
              <a:rPr lang="en-US" altLang="en-US" sz="2800">
                <a:solidFill>
                  <a:schemeClr val="tx2"/>
                </a:solidFill>
                <a:latin typeface="Bodoni SvtyTwo OS ITC TT-Bold" charset="0"/>
              </a:rPr>
            </a:br>
            <a:br>
              <a:rPr lang="en-US" altLang="en-US" sz="2800">
                <a:solidFill>
                  <a:schemeClr val="tx2"/>
                </a:solidFill>
                <a:latin typeface="Bodoni SvtyTwo OS ITC TT-Bold" charset="0"/>
              </a:rPr>
            </a:br>
            <a:br>
              <a:rPr lang="en-US" altLang="en-US" sz="2800">
                <a:solidFill>
                  <a:schemeClr val="tx2"/>
                </a:solidFill>
                <a:latin typeface="Bodoni SvtyTwo OS ITC TT-Bold" charset="0"/>
              </a:rPr>
            </a:br>
            <a:r>
              <a:rPr lang="en-US" altLang="en-US" sz="2800">
                <a:solidFill>
                  <a:schemeClr val="tx2"/>
                </a:solidFill>
                <a:latin typeface="Bodoni SvtyTwo OS ITC TT-Bold" charset="0"/>
              </a:rPr>
              <a:t>COMMUNITY  ACTION</a:t>
            </a:r>
            <a:br>
              <a:rPr lang="en-US" altLang="en-US" sz="2800">
                <a:solidFill>
                  <a:schemeClr val="tx2"/>
                </a:solidFill>
                <a:latin typeface="Bodoni SvtyTwo OS ITC TT-Bold" charset="0"/>
              </a:rPr>
            </a:br>
            <a:br>
              <a:rPr lang="en-US" altLang="en-US" sz="2800">
                <a:solidFill>
                  <a:schemeClr val="tx2"/>
                </a:solidFill>
                <a:latin typeface="Bodoni SvtyTwo OS ITC TT-Bold" charset="0"/>
              </a:rPr>
            </a:br>
            <a:r>
              <a:rPr lang="en-US" altLang="en-US" sz="2800" i="1">
                <a:latin typeface="Bodoni SvtyTwo OS ITC TT-Bold" charset="0"/>
              </a:rPr>
              <a:t>Go to the people</a:t>
            </a:r>
            <a:br>
              <a:rPr lang="en-US" altLang="en-US" sz="2800" i="1">
                <a:latin typeface="Bodoni SvtyTwo OS ITC TT-Bold" charset="0"/>
              </a:rPr>
            </a:br>
            <a:r>
              <a:rPr lang="en-US" altLang="en-US" sz="2800" i="1">
                <a:latin typeface="Bodoni SvtyTwo OS ITC TT-Bold" charset="0"/>
              </a:rPr>
              <a:t>Live among them</a:t>
            </a:r>
            <a:br>
              <a:rPr lang="en-US" altLang="en-US" sz="2800" i="1">
                <a:latin typeface="Bodoni SvtyTwo OS ITC TT-Bold" charset="0"/>
              </a:rPr>
            </a:br>
            <a:r>
              <a:rPr lang="en-US" altLang="en-US" sz="2800" i="1">
                <a:latin typeface="Bodoni SvtyTwo OS ITC TT-Bold" charset="0"/>
              </a:rPr>
              <a:t>Learn from them</a:t>
            </a:r>
            <a:br>
              <a:rPr lang="en-US" altLang="en-US" sz="2800" i="1">
                <a:latin typeface="Bodoni SvtyTwo OS ITC TT-Bold" charset="0"/>
              </a:rPr>
            </a:br>
            <a:r>
              <a:rPr lang="en-US" altLang="en-US" sz="2800" i="1">
                <a:latin typeface="Bodoni SvtyTwo OS ITC TT-Bold" charset="0"/>
              </a:rPr>
              <a:t>Love  them</a:t>
            </a:r>
            <a:br>
              <a:rPr lang="en-US" altLang="en-US" sz="2800" i="1">
                <a:latin typeface="Bodoni SvtyTwo OS ITC TT-Bold" charset="0"/>
              </a:rPr>
            </a:br>
            <a:r>
              <a:rPr lang="en-US" altLang="en-US" sz="2800" i="1">
                <a:latin typeface="Bodoni SvtyTwo OS ITC TT-Bold" charset="0"/>
              </a:rPr>
              <a:t>Start with what they know</a:t>
            </a:r>
            <a:br>
              <a:rPr lang="en-US" altLang="en-US" sz="2800" i="1">
                <a:latin typeface="Bodoni SvtyTwo OS ITC TT-Bold" charset="0"/>
              </a:rPr>
            </a:br>
            <a:r>
              <a:rPr lang="en-US" altLang="en-US" sz="2800" i="1">
                <a:latin typeface="Bodoni SvtyTwo OS ITC TT-Bold" charset="0"/>
              </a:rPr>
              <a:t>Build on what</a:t>
            </a:r>
            <a:r>
              <a:rPr lang="en-US" altLang="en-US" sz="2800">
                <a:latin typeface="Bodoni SvtyTwo OS ITC TT-Bold" charset="0"/>
              </a:rPr>
              <a:t> they have;</a:t>
            </a:r>
            <a:br>
              <a:rPr lang="en-US" altLang="en-US" sz="2800">
                <a:latin typeface="Bodoni SvtyTwo OS ITC TT-Bold" charset="0"/>
              </a:rPr>
            </a:br>
            <a:r>
              <a:rPr lang="en-US" altLang="en-US" sz="2800" i="1">
                <a:latin typeface="Bodoni SvtyTwo OS ITC TT-Bold" charset="0"/>
              </a:rPr>
              <a:t>But of the best leaders</a:t>
            </a:r>
            <a:br>
              <a:rPr lang="en-US" altLang="en-US" sz="2800" i="1">
                <a:latin typeface="Bodoni SvtyTwo OS ITC TT-Bold" charset="0"/>
              </a:rPr>
            </a:br>
            <a:r>
              <a:rPr lang="en-US" altLang="en-US" sz="2800" i="1">
                <a:latin typeface="Bodoni SvtyTwo OS ITC TT-Bold" charset="0"/>
              </a:rPr>
              <a:t>when their task is done</a:t>
            </a:r>
            <a:br>
              <a:rPr lang="en-US" altLang="en-US" sz="2800" i="1">
                <a:latin typeface="Bodoni SvtyTwo OS ITC TT-Bold" charset="0"/>
              </a:rPr>
            </a:br>
            <a:r>
              <a:rPr lang="en-US" altLang="en-US" sz="2800" i="1">
                <a:latin typeface="Bodoni SvtyTwo OS ITC TT-Bold" charset="0"/>
              </a:rPr>
              <a:t>The people will remark</a:t>
            </a:r>
            <a:br>
              <a:rPr lang="en-US" altLang="en-US" sz="2800" i="1">
                <a:latin typeface="Bodoni SvtyTwo OS ITC TT-Bold" charset="0"/>
              </a:rPr>
            </a:br>
            <a:r>
              <a:rPr lang="en-US" altLang="en-US" sz="2800" i="1">
                <a:latin typeface="Bodoni SvtyTwo OS ITC TT-Bold" charset="0"/>
              </a:rPr>
              <a:t>“We have done it ourselves.”</a:t>
            </a:r>
          </a:p>
          <a:p>
            <a:pPr algn="r">
              <a:spcBef>
                <a:spcPct val="0"/>
              </a:spcBef>
              <a:buFontTx/>
              <a:buNone/>
            </a:pPr>
            <a:r>
              <a:rPr lang="en-US" altLang="en-US" sz="2800" i="1">
                <a:latin typeface="Bodoni SvtyTwo OS ITC TT-Bold" charset="0"/>
              </a:rPr>
              <a:t>Lao-Tau, 700 BC</a:t>
            </a:r>
            <a:br>
              <a:rPr lang="en-US" altLang="en-US" sz="2800" i="1">
                <a:latin typeface="Bodoni SvtyTwo OS ITC TT-Bold" charset="0"/>
              </a:rPr>
            </a:br>
            <a:br>
              <a:rPr lang="en-US" altLang="en-US" sz="2800">
                <a:solidFill>
                  <a:schemeClr val="tx2"/>
                </a:solidFill>
                <a:latin typeface="Bodoni SvtyTwo OS ITC TT-Bold" charset="0"/>
              </a:rPr>
            </a:br>
            <a:br>
              <a:rPr lang="en-US" altLang="en-US" sz="2800">
                <a:solidFill>
                  <a:schemeClr val="tx2"/>
                </a:solidFill>
                <a:latin typeface="Bodoni SvtyTwo OS ITC TT-Bold" charset="0"/>
              </a:rPr>
            </a:br>
            <a:br>
              <a:rPr lang="en-US" altLang="en-US" sz="2800">
                <a:solidFill>
                  <a:schemeClr val="tx2"/>
                </a:solidFill>
                <a:latin typeface="Bodoni SvtyTwo OS ITC TT-Bold" charset="0"/>
              </a:rPr>
            </a:br>
            <a:br>
              <a:rPr lang="en-US" altLang="en-US" sz="2800">
                <a:solidFill>
                  <a:schemeClr val="tx2"/>
                </a:solidFill>
                <a:latin typeface="Bodoni SvtyTwo OS ITC TT-Bold" charset="0"/>
              </a:rPr>
            </a:br>
            <a:br>
              <a:rPr lang="en-US" altLang="en-US" sz="2800">
                <a:solidFill>
                  <a:schemeClr val="tx2"/>
                </a:solidFill>
                <a:latin typeface="Bodoni SvtyTwo OS ITC TT-Bold" charset="0"/>
              </a:rPr>
            </a:br>
            <a:br>
              <a:rPr lang="en-US" altLang="en-US" sz="2800">
                <a:solidFill>
                  <a:schemeClr val="tx2"/>
                </a:solidFill>
                <a:latin typeface="Bodoni SvtyTwo OS ITC TT-Bold" charset="0"/>
              </a:rPr>
            </a:br>
            <a:br>
              <a:rPr lang="en-US" altLang="en-US" sz="2800">
                <a:solidFill>
                  <a:schemeClr val="tx2"/>
                </a:solidFill>
                <a:latin typeface="Bodoni SvtyTwo OS ITC TT-Bold" charset="0"/>
              </a:rPr>
            </a:br>
            <a:endParaRPr lang="en-US" altLang="en-US" sz="4400">
              <a:solidFill>
                <a:schemeClr val="tx2"/>
              </a:solidFill>
              <a:latin typeface="Times" panose="02020603050405020304" pitchFamily="18" charset="0"/>
            </a:endParaRPr>
          </a:p>
        </p:txBody>
      </p:sp>
      <p:pic>
        <p:nvPicPr>
          <p:cNvPr id="50179" name="Picture 3">
            <a:extLst>
              <a:ext uri="{FF2B5EF4-FFF2-40B4-BE49-F238E27FC236}">
                <a16:creationId xmlns:a16="http://schemas.microsoft.com/office/drawing/2014/main" id="{58C11CD1-5C0E-434F-9007-93AE6EB2C5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6688" y="1447800"/>
            <a:ext cx="29067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0676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827E1D8-020F-407D-BDFD-EECCD2152DB7}"/>
              </a:ext>
            </a:extLst>
          </p:cNvPr>
          <p:cNvSpPr>
            <a:spLocks noGrp="1" noChangeArrowheads="1"/>
          </p:cNvSpPr>
          <p:nvPr>
            <p:ph type="title"/>
          </p:nvPr>
        </p:nvSpPr>
        <p:spPr/>
        <p:txBody>
          <a:bodyPr/>
          <a:lstStyle/>
          <a:p>
            <a:pPr eaLnBrk="1" hangingPunct="1"/>
            <a:r>
              <a:rPr lang="en-US" altLang="en-US"/>
              <a:t>4.  Power Analysis</a:t>
            </a:r>
          </a:p>
        </p:txBody>
      </p:sp>
      <p:sp>
        <p:nvSpPr>
          <p:cNvPr id="28675" name="Rectangle 3">
            <a:extLst>
              <a:ext uri="{FF2B5EF4-FFF2-40B4-BE49-F238E27FC236}">
                <a16:creationId xmlns:a16="http://schemas.microsoft.com/office/drawing/2014/main" id="{086F669B-9962-463E-B8A8-1CD449894CB5}"/>
              </a:ext>
            </a:extLst>
          </p:cNvPr>
          <p:cNvSpPr>
            <a:spLocks noGrp="1" noChangeArrowheads="1"/>
          </p:cNvSpPr>
          <p:nvPr>
            <p:ph type="body" idx="1"/>
          </p:nvPr>
        </p:nvSpPr>
        <p:spPr/>
        <p:txBody>
          <a:bodyPr/>
          <a:lstStyle/>
          <a:p>
            <a:pPr eaLnBrk="1" hangingPunct="1"/>
            <a:r>
              <a:rPr lang="en-US" altLang="en-US"/>
              <a:t>Every community has a nerve</a:t>
            </a:r>
          </a:p>
          <a:p>
            <a:pPr eaLnBrk="1" hangingPunct="1"/>
            <a:r>
              <a:rPr lang="en-US" altLang="en-US"/>
              <a:t>Your ministry needs to connect to that nerve and define its role based on your purpose and principles</a:t>
            </a:r>
          </a:p>
          <a:p>
            <a:pPr eaLnBrk="1" hangingPunct="1"/>
            <a:r>
              <a:rPr lang="en-US" altLang="en-US"/>
              <a:t>Connect with current leaders in community centers, community development, non-for profits; community organizing groups, ecumenical partners and others.</a:t>
            </a:r>
          </a:p>
        </p:txBody>
      </p:sp>
    </p:spTree>
    <p:extLst>
      <p:ext uri="{BB962C8B-B14F-4D97-AF65-F5344CB8AC3E}">
        <p14:creationId xmlns:p14="http://schemas.microsoft.com/office/powerpoint/2010/main" val="778822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F1615E1E-B1AA-496E-8F02-A677DB8CF177}"/>
              </a:ext>
            </a:extLst>
          </p:cNvPr>
          <p:cNvSpPr>
            <a:spLocks noGrp="1" noChangeArrowheads="1"/>
          </p:cNvSpPr>
          <p:nvPr>
            <p:ph type="title"/>
          </p:nvPr>
        </p:nvSpPr>
        <p:spPr/>
        <p:txBody>
          <a:bodyPr/>
          <a:lstStyle/>
          <a:p>
            <a:pPr eaLnBrk="1" hangingPunct="1"/>
            <a:r>
              <a:rPr lang="en-US" altLang="en-US"/>
              <a:t>Power Analysis</a:t>
            </a:r>
          </a:p>
        </p:txBody>
      </p:sp>
      <p:sp>
        <p:nvSpPr>
          <p:cNvPr id="29699" name="Rectangle 3">
            <a:extLst>
              <a:ext uri="{FF2B5EF4-FFF2-40B4-BE49-F238E27FC236}">
                <a16:creationId xmlns:a16="http://schemas.microsoft.com/office/drawing/2014/main" id="{C55826F0-8F0A-4749-93FC-05C74D060218}"/>
              </a:ext>
            </a:extLst>
          </p:cNvPr>
          <p:cNvSpPr>
            <a:spLocks noGrp="1" noChangeArrowheads="1"/>
          </p:cNvSpPr>
          <p:nvPr>
            <p:ph type="body" idx="1"/>
          </p:nvPr>
        </p:nvSpPr>
        <p:spPr/>
        <p:txBody>
          <a:bodyPr/>
          <a:lstStyle/>
          <a:p>
            <a:pPr eaLnBrk="1" hangingPunct="1"/>
            <a:r>
              <a:rPr lang="en-US" altLang="en-US"/>
              <a:t>The one on ones relational meetings will help you get a picture of the way life is organized in your community</a:t>
            </a:r>
          </a:p>
          <a:p>
            <a:pPr eaLnBrk="1" hangingPunct="1"/>
            <a:r>
              <a:rPr lang="en-US" altLang="en-US"/>
              <a:t>How are decisions made? Who has the greatest influence on those decisions?</a:t>
            </a:r>
          </a:p>
          <a:p>
            <a:pPr eaLnBrk="1" hangingPunct="1"/>
            <a:r>
              <a:rPr lang="en-US" altLang="en-US"/>
              <a:t>How are those decisions affecting people?</a:t>
            </a:r>
          </a:p>
          <a:p>
            <a:pPr eaLnBrk="1" hangingPunct="1"/>
            <a:r>
              <a:rPr lang="en-US" altLang="en-US"/>
              <a:t>What systems create disparity, walls of separation and/or bridges to wellbeing!!</a:t>
            </a:r>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6710020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27409F2-3B88-49D1-B851-4C1C777D69CC}"/>
              </a:ext>
            </a:extLst>
          </p:cNvPr>
          <p:cNvSpPr>
            <a:spLocks noGrp="1" noChangeArrowheads="1"/>
          </p:cNvSpPr>
          <p:nvPr>
            <p:ph type="title"/>
          </p:nvPr>
        </p:nvSpPr>
        <p:spPr/>
        <p:txBody>
          <a:bodyPr/>
          <a:lstStyle/>
          <a:p>
            <a:pPr eaLnBrk="1" hangingPunct="1"/>
            <a:r>
              <a:rPr lang="en-US" altLang="en-US"/>
              <a:t>Power Analysis</a:t>
            </a:r>
          </a:p>
        </p:txBody>
      </p:sp>
      <p:sp>
        <p:nvSpPr>
          <p:cNvPr id="30723" name="Rectangle 3">
            <a:extLst>
              <a:ext uri="{FF2B5EF4-FFF2-40B4-BE49-F238E27FC236}">
                <a16:creationId xmlns:a16="http://schemas.microsoft.com/office/drawing/2014/main" id="{3033500D-7F71-4F14-86A3-51891A95FF88}"/>
              </a:ext>
            </a:extLst>
          </p:cNvPr>
          <p:cNvSpPr>
            <a:spLocks noGrp="1" noChangeArrowheads="1"/>
          </p:cNvSpPr>
          <p:nvPr>
            <p:ph type="body" idx="1"/>
          </p:nvPr>
        </p:nvSpPr>
        <p:spPr/>
        <p:txBody>
          <a:bodyPr/>
          <a:lstStyle/>
          <a:p>
            <a:pPr eaLnBrk="1" hangingPunct="1">
              <a:lnSpc>
                <a:spcPct val="90000"/>
              </a:lnSpc>
            </a:pPr>
            <a:r>
              <a:rPr lang="en-US" altLang="en-US" sz="2800"/>
              <a:t>1.  Define the issue to be addressed</a:t>
            </a:r>
          </a:p>
          <a:p>
            <a:pPr eaLnBrk="1" hangingPunct="1">
              <a:lnSpc>
                <a:spcPct val="90000"/>
              </a:lnSpc>
            </a:pPr>
            <a:r>
              <a:rPr lang="en-US" altLang="en-US" sz="2800"/>
              <a:t>2.  Who are those most affected by this issue and how? Are their voices being heard?</a:t>
            </a:r>
          </a:p>
          <a:p>
            <a:pPr eaLnBrk="1" hangingPunct="1">
              <a:lnSpc>
                <a:spcPct val="90000"/>
              </a:lnSpc>
            </a:pPr>
            <a:r>
              <a:rPr lang="en-US" altLang="en-US" sz="2800"/>
              <a:t>3.  Who or what entity has the ultimate power to address this issue and solve it?</a:t>
            </a:r>
          </a:p>
          <a:p>
            <a:pPr eaLnBrk="1" hangingPunct="1">
              <a:lnSpc>
                <a:spcPct val="90000"/>
              </a:lnSpc>
              <a:buFontTx/>
              <a:buNone/>
            </a:pPr>
            <a:r>
              <a:rPr lang="en-US" altLang="en-US" sz="2800"/>
              <a:t>    What is their self-interest?</a:t>
            </a:r>
          </a:p>
          <a:p>
            <a:pPr eaLnBrk="1" hangingPunct="1">
              <a:lnSpc>
                <a:spcPct val="90000"/>
              </a:lnSpc>
            </a:pPr>
            <a:r>
              <a:rPr lang="en-US" altLang="en-US" sz="2800"/>
              <a:t>4.  Who has the strongest influence in the decision-makers? What’s their self-interest</a:t>
            </a:r>
          </a:p>
          <a:p>
            <a:pPr eaLnBrk="1" hangingPunct="1">
              <a:lnSpc>
                <a:spcPct val="90000"/>
              </a:lnSpc>
            </a:pPr>
            <a:r>
              <a:rPr lang="en-US" altLang="en-US" sz="2800"/>
              <a:t>5.  How can we connect #4 with #2: the base</a:t>
            </a:r>
          </a:p>
          <a:p>
            <a:pPr eaLnBrk="1" hangingPunct="1">
              <a:lnSpc>
                <a:spcPct val="90000"/>
              </a:lnSpc>
            </a:pPr>
            <a:r>
              <a:rPr lang="en-US" altLang="en-US" sz="2800"/>
              <a:t>6.  What is the role of the church on this issue?</a:t>
            </a:r>
          </a:p>
          <a:p>
            <a:pPr eaLnBrk="1" hangingPunct="1">
              <a:lnSpc>
                <a:spcPct val="90000"/>
              </a:lnSpc>
              <a:buFontTx/>
              <a:buNone/>
            </a:pPr>
            <a:endParaRPr lang="en-US" altLang="en-US" sz="2800"/>
          </a:p>
          <a:p>
            <a:pPr eaLnBrk="1" hangingPunct="1">
              <a:lnSpc>
                <a:spcPct val="90000"/>
              </a:lnSpc>
              <a:buFontTx/>
              <a:buNone/>
            </a:pPr>
            <a:endParaRPr lang="en-US" altLang="en-US" sz="2800"/>
          </a:p>
          <a:p>
            <a:pPr eaLnBrk="1" hangingPunct="1">
              <a:lnSpc>
                <a:spcPct val="90000"/>
              </a:lnSpc>
            </a:pPr>
            <a:endParaRPr lang="en-US" altLang="en-US" sz="2800"/>
          </a:p>
        </p:txBody>
      </p:sp>
    </p:spTree>
    <p:extLst>
      <p:ext uri="{BB962C8B-B14F-4D97-AF65-F5344CB8AC3E}">
        <p14:creationId xmlns:p14="http://schemas.microsoft.com/office/powerpoint/2010/main" val="38005048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2FA3EBDD-3705-480B-8B1C-4EF5B9ABA8B6}"/>
              </a:ext>
            </a:extLst>
          </p:cNvPr>
          <p:cNvSpPr>
            <a:spLocks noGrp="1" noChangeArrowheads="1"/>
          </p:cNvSpPr>
          <p:nvPr>
            <p:ph type="title"/>
          </p:nvPr>
        </p:nvSpPr>
        <p:spPr/>
        <p:txBody>
          <a:bodyPr/>
          <a:lstStyle/>
          <a:p>
            <a:pPr eaLnBrk="1" hangingPunct="1"/>
            <a:r>
              <a:rPr lang="en-US" altLang="en-US"/>
              <a:t>Practice</a:t>
            </a:r>
          </a:p>
        </p:txBody>
      </p:sp>
      <p:sp>
        <p:nvSpPr>
          <p:cNvPr id="29699" name="Rectangle 3">
            <a:extLst>
              <a:ext uri="{FF2B5EF4-FFF2-40B4-BE49-F238E27FC236}">
                <a16:creationId xmlns:a16="http://schemas.microsoft.com/office/drawing/2014/main" id="{F20CFE09-BCEF-4646-B4F2-3774EBA8DEDE}"/>
              </a:ext>
            </a:extLst>
          </p:cNvPr>
          <p:cNvSpPr>
            <a:spLocks noGrp="1" noChangeArrowheads="1"/>
          </p:cNvSpPr>
          <p:nvPr>
            <p:ph type="body" idx="1"/>
          </p:nvPr>
        </p:nvSpPr>
        <p:spPr/>
        <p:txBody>
          <a:bodyPr/>
          <a:lstStyle/>
          <a:p>
            <a:pPr eaLnBrk="1" hangingPunct="1">
              <a:defRPr/>
            </a:pPr>
            <a:r>
              <a:rPr lang="en-US" altLang="en-US" dirty="0"/>
              <a:t>Acts 6:1-6. The story of the Greek Widows</a:t>
            </a:r>
          </a:p>
          <a:p>
            <a:pPr marL="0" indent="0" eaLnBrk="1" hangingPunct="1">
              <a:buFontTx/>
              <a:buNone/>
              <a:defRPr/>
            </a:pPr>
            <a:endParaRPr lang="en-US" altLang="en-US" dirty="0"/>
          </a:p>
          <a:p>
            <a:pPr eaLnBrk="1" hangingPunct="1">
              <a:defRPr/>
            </a:pPr>
            <a:r>
              <a:rPr lang="en-US" altLang="en-US" dirty="0"/>
              <a:t>Issue led to Acts 15, the 1</a:t>
            </a:r>
            <a:r>
              <a:rPr lang="en-US" altLang="en-US" baseline="30000" dirty="0"/>
              <a:t>st</a:t>
            </a:r>
            <a:r>
              <a:rPr lang="en-US" altLang="en-US" dirty="0"/>
              <a:t> Churchwide Assembly.</a:t>
            </a:r>
          </a:p>
          <a:p>
            <a:pPr eaLnBrk="1" hangingPunct="1">
              <a:defRPr/>
            </a:pPr>
            <a:r>
              <a:rPr lang="en-US" altLang="en-US" dirty="0"/>
              <a:t>Use Power Analysis within your church  and in the community. People will help turn “walls” of division into planning “tables” for community wellbeing. </a:t>
            </a:r>
          </a:p>
        </p:txBody>
      </p:sp>
    </p:spTree>
    <p:extLst>
      <p:ext uri="{BB962C8B-B14F-4D97-AF65-F5344CB8AC3E}">
        <p14:creationId xmlns:p14="http://schemas.microsoft.com/office/powerpoint/2010/main" val="925353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49EFDC0B-CFE1-47A5-8FF0-80838599A23E}"/>
              </a:ext>
            </a:extLst>
          </p:cNvPr>
          <p:cNvSpPr>
            <a:spLocks noGrp="1"/>
          </p:cNvSpPr>
          <p:nvPr>
            <p:ph type="title"/>
          </p:nvPr>
        </p:nvSpPr>
        <p:spPr/>
        <p:txBody>
          <a:bodyPr/>
          <a:lstStyle/>
          <a:p>
            <a:r>
              <a:rPr lang="en-US" altLang="en-US"/>
              <a:t>Acts 6:1-5</a:t>
            </a:r>
          </a:p>
        </p:txBody>
      </p:sp>
      <p:sp>
        <p:nvSpPr>
          <p:cNvPr id="3" name="Content Placeholder 2">
            <a:extLst>
              <a:ext uri="{FF2B5EF4-FFF2-40B4-BE49-F238E27FC236}">
                <a16:creationId xmlns:a16="http://schemas.microsoft.com/office/drawing/2014/main" id="{5777D684-4744-4ECA-AD8F-0FB2467B28A0}"/>
              </a:ext>
            </a:extLst>
          </p:cNvPr>
          <p:cNvSpPr>
            <a:spLocks noGrp="1"/>
          </p:cNvSpPr>
          <p:nvPr>
            <p:ph idx="1"/>
          </p:nvPr>
        </p:nvSpPr>
        <p:spPr/>
        <p:txBody>
          <a:bodyPr/>
          <a:lstStyle/>
          <a:p>
            <a:pPr>
              <a:defRPr/>
            </a:pPr>
            <a:r>
              <a:rPr lang="en-US" dirty="0"/>
              <a:t>Now in these days when the disciples were increasing in number, a complaint by the Hellenists arose against the Hebrews because their widows were being neglected in the daily distribution.</a:t>
            </a:r>
          </a:p>
          <a:p>
            <a:pPr marL="0" indent="0">
              <a:buFontTx/>
              <a:buNone/>
              <a:defRPr/>
            </a:pPr>
            <a:r>
              <a:rPr lang="en-US" dirty="0"/>
              <a:t>   And the twelve summoned the full number    of the disciples and said: It is not right that we should give up preaching the word of God to serve tables. </a:t>
            </a:r>
          </a:p>
        </p:txBody>
      </p:sp>
    </p:spTree>
    <p:extLst>
      <p:ext uri="{BB962C8B-B14F-4D97-AF65-F5344CB8AC3E}">
        <p14:creationId xmlns:p14="http://schemas.microsoft.com/office/powerpoint/2010/main" val="930886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1296A5EE-9405-4C33-8607-8D2EAD6545C2}"/>
              </a:ext>
            </a:extLst>
          </p:cNvPr>
          <p:cNvSpPr>
            <a:spLocks noGrp="1"/>
          </p:cNvSpPr>
          <p:nvPr>
            <p:ph type="title"/>
          </p:nvPr>
        </p:nvSpPr>
        <p:spPr/>
        <p:txBody>
          <a:bodyPr/>
          <a:lstStyle/>
          <a:p>
            <a:r>
              <a:rPr lang="en-US" altLang="en-US"/>
              <a:t>Acts 6:1-5</a:t>
            </a:r>
          </a:p>
        </p:txBody>
      </p:sp>
      <p:sp>
        <p:nvSpPr>
          <p:cNvPr id="33795" name="Content Placeholder 2">
            <a:extLst>
              <a:ext uri="{FF2B5EF4-FFF2-40B4-BE49-F238E27FC236}">
                <a16:creationId xmlns:a16="http://schemas.microsoft.com/office/drawing/2014/main" id="{28163237-D89A-4967-9804-68B91327F879}"/>
              </a:ext>
            </a:extLst>
          </p:cNvPr>
          <p:cNvSpPr>
            <a:spLocks noGrp="1"/>
          </p:cNvSpPr>
          <p:nvPr>
            <p:ph idx="1"/>
          </p:nvPr>
        </p:nvSpPr>
        <p:spPr/>
        <p:txBody>
          <a:bodyPr/>
          <a:lstStyle/>
          <a:p>
            <a:r>
              <a:rPr lang="en-US" altLang="en-US"/>
              <a:t>Therefore, pick out from among you seven men of good repute, full of the Spirit and of wisdom, whom we will appoint to this duty.</a:t>
            </a:r>
          </a:p>
          <a:p>
            <a:r>
              <a:rPr lang="en-US" altLang="en-US"/>
              <a:t>We will devote ourselves to prayer and to the ministry of the word.</a:t>
            </a:r>
          </a:p>
          <a:p>
            <a:r>
              <a:rPr lang="en-US" altLang="en-US"/>
              <a:t>And they chose Stephen, full of faith and of the Holy Spirit, and Philip, and Prochorus, Nicanor, Timon, Parmenas and Nicolaus, a proselyte of Antioch.</a:t>
            </a:r>
          </a:p>
        </p:txBody>
      </p:sp>
    </p:spTree>
    <p:extLst>
      <p:ext uri="{BB962C8B-B14F-4D97-AF65-F5344CB8AC3E}">
        <p14:creationId xmlns:p14="http://schemas.microsoft.com/office/powerpoint/2010/main" val="3576534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04C53-493A-4874-9034-90CA00BE301C}"/>
              </a:ext>
            </a:extLst>
          </p:cNvPr>
          <p:cNvSpPr>
            <a:spLocks noGrp="1"/>
          </p:cNvSpPr>
          <p:nvPr>
            <p:ph type="title"/>
          </p:nvPr>
        </p:nvSpPr>
        <p:spPr/>
        <p:txBody>
          <a:bodyPr/>
          <a:lstStyle/>
          <a:p>
            <a:r>
              <a:rPr lang="en-US" dirty="0"/>
              <a:t>PRACTICE</a:t>
            </a:r>
          </a:p>
        </p:txBody>
      </p:sp>
      <p:sp>
        <p:nvSpPr>
          <p:cNvPr id="3" name="Content Placeholder 2">
            <a:extLst>
              <a:ext uri="{FF2B5EF4-FFF2-40B4-BE49-F238E27FC236}">
                <a16:creationId xmlns:a16="http://schemas.microsoft.com/office/drawing/2014/main" id="{648802F2-D319-462F-88EB-F4BB13E41385}"/>
              </a:ext>
            </a:extLst>
          </p:cNvPr>
          <p:cNvSpPr>
            <a:spLocks noGrp="1"/>
          </p:cNvSpPr>
          <p:nvPr>
            <p:ph idx="1"/>
          </p:nvPr>
        </p:nvSpPr>
        <p:spPr/>
        <p:txBody>
          <a:bodyPr/>
          <a:lstStyle/>
          <a:p>
            <a:r>
              <a:rPr lang="en-US" dirty="0"/>
              <a:t>1. What is the issue here?</a:t>
            </a:r>
          </a:p>
          <a:p>
            <a:r>
              <a:rPr lang="en-US" dirty="0"/>
              <a:t>2. Who are the most affected?</a:t>
            </a:r>
          </a:p>
          <a:p>
            <a:r>
              <a:rPr lang="en-US" dirty="0"/>
              <a:t>3. Who has the power to fix the issue?</a:t>
            </a:r>
          </a:p>
          <a:p>
            <a:r>
              <a:rPr lang="en-US" dirty="0"/>
              <a:t>4. Who has the most influence to help?</a:t>
            </a:r>
          </a:p>
          <a:p>
            <a:r>
              <a:rPr lang="en-US" dirty="0"/>
              <a:t>5. What was unique about the resolution?</a:t>
            </a:r>
          </a:p>
          <a:p>
            <a:r>
              <a:rPr lang="en-US" dirty="0"/>
              <a:t>6. Now: Imagine “how” it was resolved!!!.  These dynamics have similarities all over.</a:t>
            </a:r>
          </a:p>
          <a:p>
            <a:r>
              <a:rPr lang="en-US" dirty="0"/>
              <a:t>Imagine this chapter written by a widow!!</a:t>
            </a:r>
          </a:p>
          <a:p>
            <a:endParaRPr lang="en-US" dirty="0"/>
          </a:p>
        </p:txBody>
      </p:sp>
    </p:spTree>
    <p:extLst>
      <p:ext uri="{BB962C8B-B14F-4D97-AF65-F5344CB8AC3E}">
        <p14:creationId xmlns:p14="http://schemas.microsoft.com/office/powerpoint/2010/main" val="4579616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B2BC8B46-FAC2-49F2-8497-DFD8A4F3136D}"/>
              </a:ext>
            </a:extLst>
          </p:cNvPr>
          <p:cNvSpPr>
            <a:spLocks noGrp="1"/>
          </p:cNvSpPr>
          <p:nvPr>
            <p:ph type="title"/>
          </p:nvPr>
        </p:nvSpPr>
        <p:spPr/>
        <p:txBody>
          <a:bodyPr/>
          <a:lstStyle/>
          <a:p>
            <a:r>
              <a:rPr lang="en-US" altLang="en-US"/>
              <a:t>5.  Collective Impact</a:t>
            </a:r>
          </a:p>
        </p:txBody>
      </p:sp>
      <p:sp>
        <p:nvSpPr>
          <p:cNvPr id="3" name="Content Placeholder 2">
            <a:extLst>
              <a:ext uri="{FF2B5EF4-FFF2-40B4-BE49-F238E27FC236}">
                <a16:creationId xmlns:a16="http://schemas.microsoft.com/office/drawing/2014/main" id="{6A088946-10D1-4E5E-B099-0398CC1746E7}"/>
              </a:ext>
            </a:extLst>
          </p:cNvPr>
          <p:cNvSpPr>
            <a:spLocks noGrp="1"/>
          </p:cNvSpPr>
          <p:nvPr>
            <p:ph idx="1"/>
          </p:nvPr>
        </p:nvSpPr>
        <p:spPr/>
        <p:txBody>
          <a:bodyPr/>
          <a:lstStyle/>
          <a:p>
            <a:pPr>
              <a:buFont typeface="Arial" charset="0"/>
              <a:buChar char="•"/>
              <a:defRPr/>
            </a:pPr>
            <a:r>
              <a:rPr lang="en-US" dirty="0"/>
              <a:t>Channeling Change: Making Collective Impact Work,</a:t>
            </a:r>
          </a:p>
          <a:p>
            <a:pPr marL="0" indent="0">
              <a:buFont typeface="Arial" panose="020B0604020202020204" pitchFamily="34" charset="0"/>
              <a:buNone/>
              <a:defRPr/>
            </a:pPr>
            <a:r>
              <a:rPr lang="en-US" dirty="0"/>
              <a:t>    By Fay </a:t>
            </a:r>
            <a:r>
              <a:rPr lang="en-US" dirty="0" err="1"/>
              <a:t>Hanleybrown</a:t>
            </a:r>
            <a:r>
              <a:rPr lang="en-US" dirty="0"/>
              <a:t>, John </a:t>
            </a:r>
            <a:r>
              <a:rPr lang="en-US" dirty="0" err="1"/>
              <a:t>Kania</a:t>
            </a:r>
            <a:r>
              <a:rPr lang="en-US" dirty="0"/>
              <a:t>, &amp; Mark    	Kramer.</a:t>
            </a:r>
          </a:p>
          <a:p>
            <a:pPr marL="0" indent="0">
              <a:buFont typeface="Arial" panose="020B0604020202020204" pitchFamily="34" charset="0"/>
              <a:buNone/>
              <a:defRPr/>
            </a:pPr>
            <a:r>
              <a:rPr lang="en-US" dirty="0"/>
              <a:t>    Stanford Social Innovation Review, 2012</a:t>
            </a:r>
          </a:p>
          <a:p>
            <a:pPr marL="0" indent="0">
              <a:buFont typeface="Arial" panose="020B0604020202020204" pitchFamily="34" charset="0"/>
              <a:buNone/>
              <a:defRPr/>
            </a:pPr>
            <a:r>
              <a:rPr lang="en-US" dirty="0"/>
              <a:t>    www.ssireview.org</a:t>
            </a:r>
          </a:p>
          <a:p>
            <a:pPr marL="0" indent="0">
              <a:buFont typeface="Arial" panose="020B0604020202020204" pitchFamily="34" charset="0"/>
              <a:buNone/>
              <a:defRPr/>
            </a:pPr>
            <a:endParaRPr lang="en-US" dirty="0"/>
          </a:p>
        </p:txBody>
      </p:sp>
    </p:spTree>
    <p:extLst>
      <p:ext uri="{BB962C8B-B14F-4D97-AF65-F5344CB8AC3E}">
        <p14:creationId xmlns:p14="http://schemas.microsoft.com/office/powerpoint/2010/main" val="3133425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Biblical-Theological Tools</a:t>
            </a:r>
          </a:p>
        </p:txBody>
      </p:sp>
      <p:sp>
        <p:nvSpPr>
          <p:cNvPr id="3" name="Content Placeholder 2"/>
          <p:cNvSpPr>
            <a:spLocks noGrp="1"/>
          </p:cNvSpPr>
          <p:nvPr>
            <p:ph idx="1"/>
          </p:nvPr>
        </p:nvSpPr>
        <p:spPr/>
        <p:txBody>
          <a:bodyPr/>
          <a:lstStyle/>
          <a:p>
            <a:r>
              <a:rPr lang="en-US" dirty="0"/>
              <a:t>2.  God at work</a:t>
            </a:r>
          </a:p>
          <a:p>
            <a:pPr marL="0" indent="0">
              <a:buNone/>
            </a:pPr>
            <a:r>
              <a:rPr lang="en-US" dirty="0"/>
              <a:t>        24/7</a:t>
            </a:r>
          </a:p>
          <a:p>
            <a:pPr marL="0" indent="0">
              <a:buNone/>
            </a:pPr>
            <a:r>
              <a:rPr lang="en-US" dirty="0"/>
              <a:t>        In and through the church</a:t>
            </a:r>
          </a:p>
          <a:p>
            <a:pPr marL="0" indent="0">
              <a:buNone/>
            </a:pPr>
            <a:r>
              <a:rPr lang="en-US" dirty="0"/>
              <a:t>        In and through civil society</a:t>
            </a:r>
          </a:p>
          <a:p>
            <a:r>
              <a:rPr lang="en-US" dirty="0"/>
              <a:t>3.  Sacramental View of Reality</a:t>
            </a:r>
          </a:p>
          <a:p>
            <a:pPr marL="0" indent="0">
              <a:buNone/>
            </a:pPr>
            <a:r>
              <a:rPr lang="en-US" dirty="0"/>
              <a:t>        2 Sacraments: water, wine, bread, word</a:t>
            </a:r>
          </a:p>
          <a:p>
            <a:pPr marL="0" indent="0">
              <a:buNone/>
            </a:pPr>
            <a:r>
              <a:rPr lang="en-US" dirty="0"/>
              <a:t>        God’s real presence in world</a:t>
            </a:r>
          </a:p>
          <a:p>
            <a:pPr marL="0" indent="0">
              <a:buNone/>
            </a:pPr>
            <a:r>
              <a:rPr lang="en-US" dirty="0"/>
              <a:t>        God in the neighbor</a:t>
            </a:r>
          </a:p>
          <a:p>
            <a:pPr marL="0" indent="0">
              <a:buNone/>
            </a:pPr>
            <a:r>
              <a:rPr lang="en-US" dirty="0"/>
              <a:t>        Free  from sin, death and the evil one</a:t>
            </a:r>
          </a:p>
          <a:p>
            <a:pPr marL="0" indent="0">
              <a:buNone/>
            </a:pPr>
            <a:r>
              <a:rPr lang="en-US" dirty="0"/>
              <a:t>        Free to love and serve the neighbor</a:t>
            </a:r>
          </a:p>
        </p:txBody>
      </p:sp>
    </p:spTree>
    <p:extLst>
      <p:ext uri="{BB962C8B-B14F-4D97-AF65-F5344CB8AC3E}">
        <p14:creationId xmlns:p14="http://schemas.microsoft.com/office/powerpoint/2010/main" val="17491674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B5F098D6-9190-4DEE-A588-F9AB6E3F5F53}"/>
              </a:ext>
            </a:extLst>
          </p:cNvPr>
          <p:cNvSpPr>
            <a:spLocks noGrp="1"/>
          </p:cNvSpPr>
          <p:nvPr>
            <p:ph type="title"/>
          </p:nvPr>
        </p:nvSpPr>
        <p:spPr/>
        <p:txBody>
          <a:bodyPr/>
          <a:lstStyle/>
          <a:p>
            <a:r>
              <a:rPr lang="en-US" altLang="en-US"/>
              <a:t>Collective Impact</a:t>
            </a:r>
          </a:p>
        </p:txBody>
      </p:sp>
      <p:sp>
        <p:nvSpPr>
          <p:cNvPr id="35843" name="Content Placeholder 2">
            <a:extLst>
              <a:ext uri="{FF2B5EF4-FFF2-40B4-BE49-F238E27FC236}">
                <a16:creationId xmlns:a16="http://schemas.microsoft.com/office/drawing/2014/main" id="{0E437C87-96DF-4470-A2A4-2FA6DA1A4611}"/>
              </a:ext>
            </a:extLst>
          </p:cNvPr>
          <p:cNvSpPr>
            <a:spLocks noGrp="1"/>
          </p:cNvSpPr>
          <p:nvPr>
            <p:ph idx="1"/>
          </p:nvPr>
        </p:nvSpPr>
        <p:spPr/>
        <p:txBody>
          <a:bodyPr/>
          <a:lstStyle/>
          <a:p>
            <a:r>
              <a:rPr lang="en-US" altLang="en-US"/>
              <a:t> Collaborative efforts for substancial community impact.</a:t>
            </a:r>
          </a:p>
          <a:p>
            <a:r>
              <a:rPr lang="en-US" altLang="en-US"/>
              <a:t> Five Conditions:</a:t>
            </a:r>
          </a:p>
          <a:p>
            <a:r>
              <a:rPr lang="en-US" altLang="en-US"/>
              <a:t>1.  Common Agenda</a:t>
            </a:r>
          </a:p>
          <a:p>
            <a:r>
              <a:rPr lang="en-US" altLang="en-US"/>
              <a:t>2.  Shared Measurement</a:t>
            </a:r>
          </a:p>
          <a:p>
            <a:r>
              <a:rPr lang="en-US" altLang="en-US"/>
              <a:t>3.  Mutually Reinforcing Activities</a:t>
            </a:r>
          </a:p>
          <a:p>
            <a:r>
              <a:rPr lang="en-US" altLang="en-US"/>
              <a:t>4.  Continuous Communication</a:t>
            </a:r>
          </a:p>
          <a:p>
            <a:r>
              <a:rPr lang="en-US" altLang="en-US"/>
              <a:t>5.  Backbone Support</a:t>
            </a:r>
          </a:p>
          <a:p>
            <a:endParaRPr lang="en-US" altLang="en-US"/>
          </a:p>
        </p:txBody>
      </p:sp>
    </p:spTree>
    <p:extLst>
      <p:ext uri="{BB962C8B-B14F-4D97-AF65-F5344CB8AC3E}">
        <p14:creationId xmlns:p14="http://schemas.microsoft.com/office/powerpoint/2010/main" val="10247352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6F3E6845-0DEF-4E3B-A8BF-CCE5B1E3E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8077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3">
            <a:extLst>
              <a:ext uri="{FF2B5EF4-FFF2-40B4-BE49-F238E27FC236}">
                <a16:creationId xmlns:a16="http://schemas.microsoft.com/office/drawing/2014/main" id="{ACDC75A5-7EEA-42F9-85CB-D62FF89ABED8}"/>
              </a:ext>
            </a:extLst>
          </p:cNvPr>
          <p:cNvSpPr txBox="1">
            <a:spLocks noChangeArrowheads="1"/>
          </p:cNvSpPr>
          <p:nvPr/>
        </p:nvSpPr>
        <p:spPr bwMode="auto">
          <a:xfrm>
            <a:off x="533400" y="5432425"/>
            <a:ext cx="76962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b="1" i="1">
                <a:latin typeface="Times" panose="02020603050405020304" pitchFamily="18" charset="0"/>
              </a:rPr>
              <a:t>Social capital - the connections among individuals, social networks-with reciprocity; the more relationships someone (or some institution) has in their community, the more likely to be effective, employed, engaged, volunteer</a:t>
            </a:r>
          </a:p>
        </p:txBody>
      </p:sp>
      <p:pic>
        <p:nvPicPr>
          <p:cNvPr id="36868" name="Picture 4">
            <a:extLst>
              <a:ext uri="{FF2B5EF4-FFF2-40B4-BE49-F238E27FC236}">
                <a16:creationId xmlns:a16="http://schemas.microsoft.com/office/drawing/2014/main" id="{E92439BB-2847-45B1-9AF3-C81C7E351D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762000"/>
            <a:ext cx="91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87707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4F7475C-E2CC-4860-B4C1-B30879ED3A69}"/>
              </a:ext>
            </a:extLst>
          </p:cNvPr>
          <p:cNvSpPr>
            <a:spLocks noGrp="1" noChangeArrowheads="1"/>
          </p:cNvSpPr>
          <p:nvPr>
            <p:ph type="title"/>
          </p:nvPr>
        </p:nvSpPr>
        <p:spPr/>
        <p:txBody>
          <a:bodyPr/>
          <a:lstStyle/>
          <a:p>
            <a:pPr eaLnBrk="1" hangingPunct="1"/>
            <a:r>
              <a:rPr lang="en-US" altLang="en-US"/>
              <a:t>INVITATION</a:t>
            </a:r>
          </a:p>
        </p:txBody>
      </p:sp>
      <p:sp>
        <p:nvSpPr>
          <p:cNvPr id="52227" name="Rectangle 3">
            <a:extLst>
              <a:ext uri="{FF2B5EF4-FFF2-40B4-BE49-F238E27FC236}">
                <a16:creationId xmlns:a16="http://schemas.microsoft.com/office/drawing/2014/main" id="{FBB9663D-81D8-4938-A532-7D451E851025}"/>
              </a:ext>
            </a:extLst>
          </p:cNvPr>
          <p:cNvSpPr>
            <a:spLocks noGrp="1" noChangeArrowheads="1"/>
          </p:cNvSpPr>
          <p:nvPr>
            <p:ph type="body" idx="1"/>
          </p:nvPr>
        </p:nvSpPr>
        <p:spPr/>
        <p:txBody>
          <a:bodyPr/>
          <a:lstStyle/>
          <a:p>
            <a:pPr eaLnBrk="1" hangingPunct="1">
              <a:lnSpc>
                <a:spcPct val="90000"/>
              </a:lnSpc>
            </a:pPr>
            <a:r>
              <a:rPr lang="en-US" altLang="en-US" sz="2800"/>
              <a:t>God is inviting all children of God to get OUT of their comfort zones to see God at work in the world. </a:t>
            </a:r>
          </a:p>
          <a:p>
            <a:pPr eaLnBrk="1" hangingPunct="1">
              <a:lnSpc>
                <a:spcPct val="90000"/>
              </a:lnSpc>
            </a:pPr>
            <a:r>
              <a:rPr lang="en-US" altLang="en-US" sz="2800"/>
              <a:t>Building relationships and partnerships we will find many who are doing God’s work without knowing it.</a:t>
            </a:r>
          </a:p>
          <a:p>
            <a:pPr eaLnBrk="1" hangingPunct="1">
              <a:lnSpc>
                <a:spcPct val="90000"/>
              </a:lnSpc>
            </a:pPr>
            <a:r>
              <a:rPr lang="en-US" altLang="en-US" sz="2800"/>
              <a:t>We might be able to connect and learn together how God’s dream is becoming a reality there. By God’s grace, churches will be renewed and new ministries will be called into existence.</a:t>
            </a:r>
          </a:p>
        </p:txBody>
      </p:sp>
    </p:spTree>
    <p:extLst>
      <p:ext uri="{BB962C8B-B14F-4D97-AF65-F5344CB8AC3E}">
        <p14:creationId xmlns:p14="http://schemas.microsoft.com/office/powerpoint/2010/main" val="486305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78533560-EA9A-4F00-A996-E018AED73E4C}"/>
              </a:ext>
            </a:extLst>
          </p:cNvPr>
          <p:cNvSpPr>
            <a:spLocks noGrp="1" noChangeArrowheads="1"/>
          </p:cNvSpPr>
          <p:nvPr>
            <p:ph type="title"/>
          </p:nvPr>
        </p:nvSpPr>
        <p:spPr/>
        <p:txBody>
          <a:bodyPr/>
          <a:lstStyle/>
          <a:p>
            <a:pPr eaLnBrk="1" hangingPunct="1"/>
            <a:r>
              <a:rPr lang="en-US" altLang="en-US"/>
              <a:t>ELCA: A Community in Mission</a:t>
            </a:r>
          </a:p>
        </p:txBody>
      </p:sp>
      <p:sp>
        <p:nvSpPr>
          <p:cNvPr id="53251" name="Rectangle 3">
            <a:extLst>
              <a:ext uri="{FF2B5EF4-FFF2-40B4-BE49-F238E27FC236}">
                <a16:creationId xmlns:a16="http://schemas.microsoft.com/office/drawing/2014/main" id="{62D9FB56-02FB-40B0-A730-81059B00E5CA}"/>
              </a:ext>
            </a:extLst>
          </p:cNvPr>
          <p:cNvSpPr>
            <a:spLocks noGrp="1" noChangeArrowheads="1"/>
          </p:cNvSpPr>
          <p:nvPr>
            <p:ph type="body" idx="1"/>
          </p:nvPr>
        </p:nvSpPr>
        <p:spPr/>
        <p:txBody>
          <a:bodyPr/>
          <a:lstStyle/>
          <a:p>
            <a:pPr eaLnBrk="1" hangingPunct="1">
              <a:lnSpc>
                <a:spcPct val="90000"/>
              </a:lnSpc>
            </a:pPr>
            <a:r>
              <a:rPr lang="en-US" altLang="en-US"/>
              <a:t>Building relationships in the public arena</a:t>
            </a:r>
          </a:p>
          <a:p>
            <a:pPr eaLnBrk="1" hangingPunct="1">
              <a:lnSpc>
                <a:spcPct val="90000"/>
              </a:lnSpc>
            </a:pPr>
            <a:r>
              <a:rPr lang="en-US" altLang="en-US"/>
              <a:t>Restoring community</a:t>
            </a:r>
          </a:p>
          <a:p>
            <a:pPr eaLnBrk="1" hangingPunct="1">
              <a:lnSpc>
                <a:spcPct val="90000"/>
              </a:lnSpc>
            </a:pPr>
            <a:r>
              <a:rPr lang="en-US" altLang="en-US"/>
              <a:t>At home in church and world</a:t>
            </a:r>
          </a:p>
          <a:p>
            <a:pPr eaLnBrk="1" hangingPunct="1">
              <a:lnSpc>
                <a:spcPct val="90000"/>
              </a:lnSpc>
            </a:pPr>
            <a:r>
              <a:rPr lang="en-US" altLang="en-US"/>
              <a:t>Listening, learning, serving, witnessing, being blessed in our neighbors.</a:t>
            </a:r>
          </a:p>
          <a:p>
            <a:pPr eaLnBrk="1" hangingPunct="1">
              <a:lnSpc>
                <a:spcPct val="90000"/>
              </a:lnSpc>
            </a:pPr>
            <a:endParaRPr lang="en-US" altLang="en-US"/>
          </a:p>
          <a:p>
            <a:pPr eaLnBrk="1" hangingPunct="1">
              <a:lnSpc>
                <a:spcPct val="90000"/>
              </a:lnSpc>
            </a:pPr>
            <a:r>
              <a:rPr lang="en-US" altLang="en-US"/>
              <a:t>Jeremiah 29:7   Seek the welfare of the community where I have sent you, and pray on its behalf, for in its welfare you will also find your welfare.</a:t>
            </a:r>
          </a:p>
        </p:txBody>
      </p:sp>
    </p:spTree>
    <p:extLst>
      <p:ext uri="{BB962C8B-B14F-4D97-AF65-F5344CB8AC3E}">
        <p14:creationId xmlns:p14="http://schemas.microsoft.com/office/powerpoint/2010/main" val="12440821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676400"/>
            <a:ext cx="7772400" cy="4092575"/>
          </a:xfrm>
        </p:spPr>
        <p:txBody>
          <a:bodyPr/>
          <a:lstStyle/>
          <a:p>
            <a:r>
              <a:rPr lang="en-US" dirty="0"/>
              <a:t>  Learnings from Leaders</a:t>
            </a:r>
            <a:br>
              <a:rPr lang="en-US" dirty="0"/>
            </a:br>
            <a:r>
              <a:rPr lang="en-US" dirty="0"/>
              <a:t>     </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39480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Learning#1: Neighbors, from objects to subjects.</a:t>
            </a:r>
          </a:p>
        </p:txBody>
      </p:sp>
      <p:sp>
        <p:nvSpPr>
          <p:cNvPr id="3" name="Content Placeholder 2"/>
          <p:cNvSpPr>
            <a:spLocks noGrp="1"/>
          </p:cNvSpPr>
          <p:nvPr>
            <p:ph idx="1"/>
          </p:nvPr>
        </p:nvSpPr>
        <p:spPr/>
        <p:txBody>
          <a:bodyPr/>
          <a:lstStyle/>
          <a:p>
            <a:r>
              <a:rPr lang="en-US" dirty="0"/>
              <a:t>We are sent to listen, learn, serve, walk alongside, witness and experience God’s hospitality in and through the neighbor</a:t>
            </a:r>
          </a:p>
          <a:p>
            <a:endParaRPr lang="en-US" dirty="0"/>
          </a:p>
          <a:p>
            <a:r>
              <a:rPr lang="en-US" dirty="0"/>
              <a:t>Neighbors share clues to design ministry that is contextual  and community owned.</a:t>
            </a:r>
          </a:p>
          <a:p>
            <a:endParaRPr lang="en-US" dirty="0"/>
          </a:p>
          <a:p>
            <a:r>
              <a:rPr lang="en-US" dirty="0"/>
              <a:t>People support what they create.</a:t>
            </a:r>
          </a:p>
        </p:txBody>
      </p:sp>
    </p:spTree>
    <p:extLst>
      <p:ext uri="{BB962C8B-B14F-4D97-AF65-F5344CB8AC3E}">
        <p14:creationId xmlns:p14="http://schemas.microsoft.com/office/powerpoint/2010/main" val="25784701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Leaven Project, Portland, OR</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066800"/>
            <a:ext cx="7521575" cy="1584331"/>
          </a:xfrm>
        </p:spPr>
      </p:pic>
      <p:sp>
        <p:nvSpPr>
          <p:cNvPr id="5" name="TextBox 4"/>
          <p:cNvSpPr txBox="1"/>
          <p:nvPr/>
        </p:nvSpPr>
        <p:spPr>
          <a:xfrm>
            <a:off x="762000" y="2971800"/>
            <a:ext cx="7467600" cy="3447098"/>
          </a:xfrm>
          <a:prstGeom prst="rect">
            <a:avLst/>
          </a:prstGeom>
          <a:noFill/>
        </p:spPr>
        <p:txBody>
          <a:bodyPr wrap="square" rtlCol="0">
            <a:spAutoFit/>
          </a:bodyPr>
          <a:lstStyle/>
          <a:p>
            <a:r>
              <a:rPr lang="en-US" sz="2000" dirty="0">
                <a:solidFill>
                  <a:srgbClr val="000000"/>
                </a:solidFill>
              </a:rPr>
              <a:t>“Leaven Project, an ELCA new start, is an open and growing community. We aim to be in intentional relationship with one another, listen to others and share our own stories, and build capacity/power among in order to organize for justice and the common good. This is our definition of beloved community. People found God in each other and in the neighborhood”.</a:t>
            </a:r>
          </a:p>
          <a:p>
            <a:endParaRPr lang="en-US" sz="2000" dirty="0">
              <a:solidFill>
                <a:srgbClr val="000000"/>
              </a:solidFill>
            </a:endParaRPr>
          </a:p>
          <a:p>
            <a:r>
              <a:rPr lang="en-US" sz="2000" dirty="0">
                <a:solidFill>
                  <a:srgbClr val="000000"/>
                </a:solidFill>
              </a:rPr>
              <a:t>The host church, Redeemer Lutheran closed its ministry and resourced this new ministry now called Salt and Light Lutheran Church, Pastor Melissa Reed. </a:t>
            </a:r>
          </a:p>
          <a:p>
            <a:endParaRPr lang="en-US" dirty="0">
              <a:solidFill>
                <a:srgbClr val="000000"/>
              </a:solidFill>
            </a:endParaRPr>
          </a:p>
        </p:txBody>
      </p:sp>
    </p:spTree>
    <p:extLst>
      <p:ext uri="{BB962C8B-B14F-4D97-AF65-F5344CB8AC3E}">
        <p14:creationId xmlns:p14="http://schemas.microsoft.com/office/powerpoint/2010/main" val="16916900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Luther’s Table, Renton, WA</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2257" y="1371600"/>
            <a:ext cx="7800546" cy="4509690"/>
          </a:xfrm>
        </p:spPr>
      </p:pic>
      <p:sp>
        <p:nvSpPr>
          <p:cNvPr id="5" name="TextBox 4"/>
          <p:cNvSpPr txBox="1"/>
          <p:nvPr/>
        </p:nvSpPr>
        <p:spPr>
          <a:xfrm>
            <a:off x="685800" y="6008170"/>
            <a:ext cx="7772400" cy="523220"/>
          </a:xfrm>
          <a:prstGeom prst="rect">
            <a:avLst/>
          </a:prstGeom>
          <a:noFill/>
        </p:spPr>
        <p:txBody>
          <a:bodyPr wrap="square" rtlCol="0">
            <a:spAutoFit/>
          </a:bodyPr>
          <a:lstStyle/>
          <a:p>
            <a:pPr algn="ctr"/>
            <a:r>
              <a:rPr lang="en-US" sz="2800" dirty="0">
                <a:solidFill>
                  <a:srgbClr val="000000"/>
                </a:solidFill>
              </a:rPr>
              <a:t>Café?  Church? Bar?  YES!</a:t>
            </a:r>
            <a:endParaRPr lang="en-US" dirty="0">
              <a:solidFill>
                <a:srgbClr val="000000"/>
              </a:solidFill>
            </a:endParaRPr>
          </a:p>
        </p:txBody>
      </p:sp>
    </p:spTree>
    <p:extLst>
      <p:ext uri="{BB962C8B-B14F-4D97-AF65-F5344CB8AC3E}">
        <p14:creationId xmlns:p14="http://schemas.microsoft.com/office/powerpoint/2010/main" val="11013893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6248400"/>
            <a:ext cx="8610600" cy="4572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a:solidFill>
                  <a:prstClr val="white">
                    <a:lumMod val="85000"/>
                  </a:prstClr>
                </a:solidFill>
              </a:rPr>
              <a:t>Seattle:  </a:t>
            </a:r>
            <a:r>
              <a:rPr lang="en-US" sz="3200" b="1" i="1" dirty="0">
                <a:solidFill>
                  <a:prstClr val="white">
                    <a:lumMod val="85000"/>
                  </a:prstClr>
                </a:solidFill>
              </a:rPr>
              <a:t>Luther’s Table ELCA</a:t>
            </a:r>
          </a:p>
        </p:txBody>
      </p:sp>
      <p:pic>
        <p:nvPicPr>
          <p:cNvPr id="256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52400"/>
            <a:ext cx="8077200" cy="606107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7865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6248400"/>
            <a:ext cx="8610600" cy="4572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a:solidFill>
                  <a:prstClr val="white">
                    <a:lumMod val="85000"/>
                  </a:prstClr>
                </a:solidFill>
              </a:rPr>
              <a:t>Seattle:  </a:t>
            </a:r>
            <a:r>
              <a:rPr lang="en-US" sz="3200" b="1" i="1" dirty="0">
                <a:solidFill>
                  <a:prstClr val="white">
                    <a:lumMod val="85000"/>
                  </a:prstClr>
                </a:solidFill>
              </a:rPr>
              <a:t>Luther’s Table ELCA</a:t>
            </a:r>
          </a:p>
        </p:txBody>
      </p:sp>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52400"/>
            <a:ext cx="8077200" cy="606107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776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Biblical-Theological Tools</a:t>
            </a:r>
          </a:p>
        </p:txBody>
      </p:sp>
      <p:sp>
        <p:nvSpPr>
          <p:cNvPr id="3" name="Content Placeholder 2"/>
          <p:cNvSpPr>
            <a:spLocks noGrp="1"/>
          </p:cNvSpPr>
          <p:nvPr>
            <p:ph idx="1"/>
          </p:nvPr>
        </p:nvSpPr>
        <p:spPr/>
        <p:txBody>
          <a:bodyPr/>
          <a:lstStyle/>
          <a:p>
            <a:r>
              <a:rPr lang="en-US" dirty="0"/>
              <a:t>4.  Incarnational initiative of God</a:t>
            </a:r>
          </a:p>
          <a:p>
            <a:pPr marL="0" indent="0">
              <a:buNone/>
            </a:pPr>
            <a:r>
              <a:rPr lang="en-US" dirty="0"/>
              <a:t>       John 1: 14 And God became flesh, and </a:t>
            </a:r>
          </a:p>
          <a:p>
            <a:pPr marL="0" indent="0">
              <a:buNone/>
            </a:pPr>
            <a:r>
              <a:rPr lang="en-US" dirty="0"/>
              <a:t>                       dwelt among us</a:t>
            </a:r>
          </a:p>
          <a:p>
            <a:r>
              <a:rPr lang="en-US" dirty="0"/>
              <a:t>5.  Lord’s Prayer:</a:t>
            </a:r>
          </a:p>
          <a:p>
            <a:pPr marL="0" indent="0">
              <a:buNone/>
            </a:pPr>
            <a:r>
              <a:rPr lang="en-US" dirty="0"/>
              <a:t>       “Your Kingdom come, your will be done</a:t>
            </a:r>
          </a:p>
          <a:p>
            <a:pPr marL="0" indent="0">
              <a:buNone/>
            </a:pPr>
            <a:r>
              <a:rPr lang="en-US" dirty="0"/>
              <a:t>         on earth, as it is in Heaven”</a:t>
            </a:r>
          </a:p>
          <a:p>
            <a:pPr marL="0" indent="0">
              <a:buNone/>
            </a:pPr>
            <a:endParaRPr lang="en-US" dirty="0"/>
          </a:p>
          <a:p>
            <a:r>
              <a:rPr lang="en-US" dirty="0"/>
              <a:t>6.  Priesthood of all believers: 1 Peter 2: 9-10</a:t>
            </a:r>
          </a:p>
          <a:p>
            <a:pPr marL="0" indent="0">
              <a:buNone/>
            </a:pPr>
            <a:r>
              <a:rPr lang="en-US" dirty="0"/>
              <a:t>        Ministers in everyday life</a:t>
            </a:r>
          </a:p>
          <a:p>
            <a:pPr marL="0" indent="0">
              <a:buNone/>
            </a:pPr>
            <a:r>
              <a:rPr lang="en-US" dirty="0"/>
              <a:t>        Accompanying neighbors and civil society</a:t>
            </a:r>
          </a:p>
        </p:txBody>
      </p:sp>
    </p:spTree>
    <p:extLst>
      <p:ext uri="{BB962C8B-B14F-4D97-AF65-F5344CB8AC3E}">
        <p14:creationId xmlns:p14="http://schemas.microsoft.com/office/powerpoint/2010/main" val="33527740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6248400"/>
            <a:ext cx="8610600" cy="4572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a:solidFill>
                  <a:prstClr val="white">
                    <a:lumMod val="85000"/>
                  </a:prstClr>
                </a:solidFill>
              </a:rPr>
              <a:t>Seattle:  </a:t>
            </a:r>
            <a:r>
              <a:rPr lang="en-US" sz="3200" b="1" i="1" dirty="0">
                <a:solidFill>
                  <a:prstClr val="white">
                    <a:lumMod val="85000"/>
                  </a:prstClr>
                </a:solidFill>
              </a:rPr>
              <a:t>Luther’s Table ELCA</a:t>
            </a:r>
          </a:p>
        </p:txBody>
      </p:sp>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52400"/>
            <a:ext cx="8001000" cy="600392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5372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6248400"/>
            <a:ext cx="8610600" cy="4572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a:solidFill>
                  <a:prstClr val="white">
                    <a:lumMod val="85000"/>
                  </a:prstClr>
                </a:solidFill>
              </a:rPr>
              <a:t>Seattle:  </a:t>
            </a:r>
            <a:r>
              <a:rPr lang="en-US" sz="3200" b="1" i="1" dirty="0">
                <a:solidFill>
                  <a:prstClr val="white">
                    <a:lumMod val="85000"/>
                  </a:prstClr>
                </a:solidFill>
              </a:rPr>
              <a:t>Luther’s Table ELCA</a:t>
            </a:r>
          </a:p>
        </p:txBody>
      </p:sp>
      <p:pic>
        <p:nvPicPr>
          <p:cNvPr id="286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52400"/>
            <a:ext cx="8001000" cy="600392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8675" name="TextBox 4"/>
          <p:cNvSpPr txBox="1">
            <a:spLocks noChangeArrowheads="1"/>
          </p:cNvSpPr>
          <p:nvPr/>
        </p:nvSpPr>
        <p:spPr bwMode="auto">
          <a:xfrm>
            <a:off x="5410200" y="1828800"/>
            <a:ext cx="304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pPr>
            <a:r>
              <a:rPr lang="en-US" b="1" i="1">
                <a:solidFill>
                  <a:prstClr val="black"/>
                </a:solidFill>
              </a:rPr>
              <a:t>Bar is tended by the 5 area ELCA pastors…</a:t>
            </a:r>
          </a:p>
        </p:txBody>
      </p:sp>
    </p:spTree>
    <p:extLst>
      <p:ext uri="{BB962C8B-B14F-4D97-AF65-F5344CB8AC3E}">
        <p14:creationId xmlns:p14="http://schemas.microsoft.com/office/powerpoint/2010/main" val="31346040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6248400"/>
            <a:ext cx="8610600" cy="4572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a:solidFill>
                  <a:prstClr val="white">
                    <a:lumMod val="85000"/>
                  </a:prstClr>
                </a:solidFill>
              </a:rPr>
              <a:t>Seattle:  </a:t>
            </a:r>
            <a:r>
              <a:rPr lang="en-US" sz="3200" b="1" i="1" dirty="0">
                <a:solidFill>
                  <a:prstClr val="white">
                    <a:lumMod val="85000"/>
                  </a:prstClr>
                </a:solidFill>
              </a:rPr>
              <a:t>Luther’s Table ELCA</a:t>
            </a:r>
          </a:p>
        </p:txBody>
      </p:sp>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52400"/>
            <a:ext cx="8001000" cy="600392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5015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 Mission calls us beyond cultural boundaries</a:t>
            </a:r>
          </a:p>
        </p:txBody>
      </p:sp>
      <p:sp>
        <p:nvSpPr>
          <p:cNvPr id="3" name="Content Placeholder 2"/>
          <p:cNvSpPr>
            <a:spLocks noGrp="1"/>
          </p:cNvSpPr>
          <p:nvPr>
            <p:ph idx="1"/>
          </p:nvPr>
        </p:nvSpPr>
        <p:spPr/>
        <p:txBody>
          <a:bodyPr/>
          <a:lstStyle/>
          <a:p>
            <a:r>
              <a:rPr lang="en-US" dirty="0"/>
              <a:t>Jesus in Samaria</a:t>
            </a:r>
          </a:p>
          <a:p>
            <a:r>
              <a:rPr lang="en-US" dirty="0"/>
              <a:t>Across ethnic barriers</a:t>
            </a:r>
          </a:p>
          <a:p>
            <a:r>
              <a:rPr lang="en-US" dirty="0"/>
              <a:t>Across socio-economic boundaries</a:t>
            </a:r>
          </a:p>
          <a:p>
            <a:r>
              <a:rPr lang="en-US" dirty="0"/>
              <a:t>Bridging generational and sexual orientation gaps of understanding in church and society</a:t>
            </a:r>
          </a:p>
          <a:p>
            <a:r>
              <a:rPr lang="en-US" dirty="0"/>
              <a:t>Among people in the margins</a:t>
            </a:r>
          </a:p>
          <a:p>
            <a:r>
              <a:rPr lang="en-US" dirty="0"/>
              <a:t>Among peoples without a faith community</a:t>
            </a:r>
          </a:p>
          <a:p>
            <a:r>
              <a:rPr lang="en-US" dirty="0"/>
              <a:t>Turning vertical walls into horizontal tables for communal understanding and planning. </a:t>
            </a:r>
          </a:p>
        </p:txBody>
      </p:sp>
    </p:spTree>
    <p:extLst>
      <p:ext uri="{BB962C8B-B14F-4D97-AF65-F5344CB8AC3E}">
        <p14:creationId xmlns:p14="http://schemas.microsoft.com/office/powerpoint/2010/main" val="26212032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Grace in Action, Detroit, MI</a:t>
            </a:r>
          </a:p>
        </p:txBody>
      </p:sp>
      <p:sp>
        <p:nvSpPr>
          <p:cNvPr id="3" name="Content Placeholder 2"/>
          <p:cNvSpPr>
            <a:spLocks noGrp="1"/>
          </p:cNvSpPr>
          <p:nvPr>
            <p:ph idx="1"/>
          </p:nvPr>
        </p:nvSpPr>
        <p:spPr/>
        <p:txBody>
          <a:bodyPr>
            <a:normAutofit/>
          </a:bodyPr>
          <a:lstStyle/>
          <a:p>
            <a:r>
              <a:rPr lang="en-US" sz="1800" dirty="0"/>
              <a:t>An emergent 2</a:t>
            </a:r>
            <a:r>
              <a:rPr lang="en-US" sz="1800" baseline="30000" dirty="0"/>
              <a:t>nd</a:t>
            </a:r>
            <a:r>
              <a:rPr lang="en-US" sz="1800" dirty="0"/>
              <a:t> generation Latino youth church.</a:t>
            </a:r>
          </a:p>
          <a:p>
            <a:r>
              <a:rPr lang="en-US" sz="1800" dirty="0"/>
              <a:t>Jam sessions at Café con </a:t>
            </a:r>
            <a:r>
              <a:rPr lang="en-US" sz="1800" dirty="0" err="1"/>
              <a:t>Leche</a:t>
            </a:r>
            <a:r>
              <a:rPr lang="en-US" sz="1800" dirty="0"/>
              <a:t> restaurant.</a:t>
            </a:r>
          </a:p>
          <a:p>
            <a:r>
              <a:rPr lang="en-US" sz="1800" dirty="0"/>
              <a:t>Youth becoming </a:t>
            </a:r>
            <a:r>
              <a:rPr lang="en-US" sz="1800" dirty="0" err="1"/>
              <a:t>entrepeneurs</a:t>
            </a:r>
            <a:r>
              <a:rPr lang="en-US" sz="1800" dirty="0"/>
              <a:t>, able to help family and church</a:t>
            </a:r>
          </a:p>
          <a:p>
            <a:r>
              <a:rPr lang="en-US" sz="1800" dirty="0"/>
              <a:t>Faith is the glue, using community organizing principles and tools</a:t>
            </a:r>
          </a:p>
          <a:p>
            <a:r>
              <a:rPr lang="en-US" sz="1800" dirty="0"/>
              <a:t>Donated building renovated to multiply ministry</a:t>
            </a:r>
          </a:p>
          <a:p>
            <a:endParaRPr lang="en-US" sz="1800" dirty="0"/>
          </a:p>
          <a:p>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4208" y="3718542"/>
            <a:ext cx="4660992" cy="3104822"/>
          </a:xfrm>
          <a:prstGeom prst="rect">
            <a:avLst/>
          </a:prstGeom>
        </p:spPr>
      </p:pic>
    </p:spTree>
    <p:extLst>
      <p:ext uri="{BB962C8B-B14F-4D97-AF65-F5344CB8AC3E}">
        <p14:creationId xmlns:p14="http://schemas.microsoft.com/office/powerpoint/2010/main" val="17863097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8839200"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ysClr val="windowText" lastClr="000000"/>
                </a:solidFill>
                <a:effectLst/>
                <a:uLnTx/>
                <a:uFillTx/>
              </a:rPr>
              <a:t>CROSS CULTURAL CAFE</a:t>
            </a:r>
          </a:p>
        </p:txBody>
      </p:sp>
      <p:pic>
        <p:nvPicPr>
          <p:cNvPr id="26626" name="Picture 2" descr="https://scontent-dfw1-1.xx.fbcdn.net/v/t1.0-9/11063677_950192761687824_6694695960081954022_n.jpg?oh=c955c3ad4733d217116a1a53887a1d58&amp;oe=5807A1F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9530"/>
            <a:ext cx="7131050" cy="5348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7408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0"/>
            <a:ext cx="8915400"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ysClr val="windowText" lastClr="000000"/>
                </a:solidFill>
                <a:effectLst/>
                <a:uLnTx/>
                <a:uFillTx/>
              </a:rPr>
              <a:t>ESL</a:t>
            </a:r>
          </a:p>
        </p:txBody>
      </p:sp>
      <p:pic>
        <p:nvPicPr>
          <p:cNvPr id="14338" name="Picture 2" descr="https://scontent.xx.fbcdn.net/v/t1.0-9/10341650_780322538674848_7439207446148444679_n.jpg?oh=4933e3efaf145191c579b419f4e6791e&amp;oe=57D052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3276600"/>
            <a:ext cx="45720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s://scontent.xx.fbcdn.net/v/t1.0-9/10006240_780321925341576_6495116968246171908_n.jpg?oh=7744d8197fce2294604775b88321a01d&amp;oe=57FF23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3920" y="923330"/>
            <a:ext cx="4489451" cy="3367088"/>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s://scontent.xx.fbcdn.net/v/t1.0-9/10177431_780322098674892_866360061504402142_n.jpg?oh=d4ab6ca0338b1f89dd6ba139e52f63d4&amp;oe=57C69BF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3142" y="3407229"/>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https://scontent-dfw1-1.xx.fbcdn.net/v/t1.0-9/13319834_1220260038014427_6877935150006108226_n.jpg?oh=33a64c32d6ecc499bd4c9d523cd325e9&amp;oe=57D12E7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771" y="912444"/>
            <a:ext cx="3507129" cy="2630347"/>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https://scontent-dfw1-1.xx.fbcdn.net/v/t1.0-9/10686735_839632229410545_6226030779422330848_n.jpg?oh=a85a2a9cb9588da9ac2318342c417347&amp;oe=57C7DAE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19400" y="2227617"/>
            <a:ext cx="2651125" cy="1988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8553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Learning #3: Leadership is not singular but plural</a:t>
            </a:r>
          </a:p>
        </p:txBody>
      </p:sp>
      <p:sp>
        <p:nvSpPr>
          <p:cNvPr id="3" name="Content Placeholder 2"/>
          <p:cNvSpPr>
            <a:spLocks noGrp="1"/>
          </p:cNvSpPr>
          <p:nvPr>
            <p:ph idx="1"/>
          </p:nvPr>
        </p:nvSpPr>
        <p:spPr/>
        <p:txBody>
          <a:bodyPr/>
          <a:lstStyle/>
          <a:p>
            <a:r>
              <a:rPr lang="en-US" dirty="0"/>
              <a:t>Like the Sending of the 70, by Jesus</a:t>
            </a:r>
          </a:p>
          <a:p>
            <a:r>
              <a:rPr lang="en-US" dirty="0"/>
              <a:t>Releasing all of God’s people as missionaries of grace, receiving God’s hospitality in the public arena</a:t>
            </a:r>
          </a:p>
          <a:p>
            <a:r>
              <a:rPr lang="en-US" dirty="0"/>
              <a:t>Accompanying civil society</a:t>
            </a:r>
          </a:p>
          <a:p>
            <a:r>
              <a:rPr lang="en-US" dirty="0"/>
              <a:t>Called, gathered and scattered people of God.</a:t>
            </a:r>
          </a:p>
          <a:p>
            <a:pPr marL="0" indent="0">
              <a:buNone/>
            </a:pPr>
            <a:r>
              <a:rPr lang="en-US" dirty="0"/>
              <a:t> </a:t>
            </a:r>
          </a:p>
        </p:txBody>
      </p:sp>
    </p:spTree>
    <p:extLst>
      <p:ext uri="{BB962C8B-B14F-4D97-AF65-F5344CB8AC3E}">
        <p14:creationId xmlns:p14="http://schemas.microsoft.com/office/powerpoint/2010/main" val="40195690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763000"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ysClr val="windowText" lastClr="000000"/>
                </a:solidFill>
                <a:effectLst/>
                <a:uLnTx/>
                <a:uFillTx/>
              </a:rPr>
              <a:t>ACADEMIA DE LIDERAZGO</a:t>
            </a:r>
          </a:p>
        </p:txBody>
      </p:sp>
      <p:pic>
        <p:nvPicPr>
          <p:cNvPr id="174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524000"/>
            <a:ext cx="5486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7" name="Picture 9" descr="https://scontent-dfw1-1.xx.fbcdn.net/v/t1.0-9/12932744_1178366465537118_563777102886141915_n.jpg?oh=154661bd8b6456bd8ad65920a6f7df86&amp;oe=57CCFCE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6" y="1086616"/>
            <a:ext cx="43688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https://scontent-dfw1-1.xx.fbcdn.net/v/t1.0-9/13233115_1218996034807494_5934840643979406837_n.jpg?oh=7d5e3ea7d2405fb795717c734caf668c&amp;oe=57D03AE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6" y="3276600"/>
            <a:ext cx="4648200" cy="348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8282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8915400"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ysClr val="windowText" lastClr="000000"/>
                </a:solidFill>
                <a:effectLst/>
                <a:uLnTx/>
                <a:uFillTx/>
              </a:rPr>
              <a:t>VIA CRUCIS </a:t>
            </a:r>
          </a:p>
        </p:txBody>
      </p:sp>
      <p:pic>
        <p:nvPicPr>
          <p:cNvPr id="8194" name="Picture 2" descr="https://scontent.xx.fbcdn.net/v/t1.0-9/12321436_1173267276047037_1210452485845541313_n.jpg?oh=702932c3f28618ff518dfc36f7a5f963&amp;oe=580BEE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8958" y="1143000"/>
            <a:ext cx="4425042" cy="3318782"/>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s://scontent.xx.fbcdn.net/v/l/t1.0-9/11061000_960618280645272_2848839675018222365_n.jpg?oh=d7ed8507721eb4bd200c2d085356efec&amp;oe=57C39F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47801"/>
            <a:ext cx="6318250" cy="4738688"/>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ttps://scontent.xx.fbcdn.net/v/t1.0-9/22481_960618980645202_6357418193027461666_n.jpg?oh=3c9756ef2a3193a79e945406029118ec&amp;oe=57FFD4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1989" y="4440011"/>
            <a:ext cx="3112011" cy="2334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300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0" y="277813"/>
            <a:ext cx="8229600" cy="1139825"/>
          </a:xfrm>
        </p:spPr>
        <p:txBody>
          <a:bodyPr/>
          <a:lstStyle/>
          <a:p>
            <a:pPr eaLnBrk="1" hangingPunct="1"/>
            <a:r>
              <a:rPr lang="en-US" altLang="en-US" dirty="0"/>
              <a:t>God at work</a:t>
            </a:r>
          </a:p>
        </p:txBody>
      </p:sp>
      <p:sp>
        <p:nvSpPr>
          <p:cNvPr id="28675" name="Oval 3"/>
          <p:cNvSpPr>
            <a:spLocks noChangeArrowheads="1"/>
          </p:cNvSpPr>
          <p:nvPr/>
        </p:nvSpPr>
        <p:spPr bwMode="auto">
          <a:xfrm>
            <a:off x="4038600" y="2971800"/>
            <a:ext cx="1295400" cy="1295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endParaRPr kumimoji="0" lang="es-PE" altLang="en-US" sz="1800" b="0" i="0" u="none" strike="noStrike" kern="0" cap="none" spc="0" normalizeH="0" baseline="0" noProof="0">
              <a:ln>
                <a:noFill/>
              </a:ln>
              <a:solidFill>
                <a:srgbClr val="000000"/>
              </a:solidFill>
              <a:effectLst/>
              <a:uLnTx/>
              <a:uFillTx/>
              <a:latin typeface="Verdana" panose="020B0604030504040204" pitchFamily="34" charset="0"/>
            </a:endParaRPr>
          </a:p>
        </p:txBody>
      </p:sp>
      <p:sp>
        <p:nvSpPr>
          <p:cNvPr id="28676" name="Text Box 4"/>
          <p:cNvSpPr txBox="1">
            <a:spLocks noChangeArrowheads="1"/>
          </p:cNvSpPr>
          <p:nvPr/>
        </p:nvSpPr>
        <p:spPr bwMode="auto">
          <a:xfrm>
            <a:off x="3733800" y="3505200"/>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Verdana" panose="020B0604030504040204" pitchFamily="34" charset="0"/>
              </a:rPr>
              <a:t>God’s Mission</a:t>
            </a:r>
          </a:p>
        </p:txBody>
      </p:sp>
      <p:pic>
        <p:nvPicPr>
          <p:cNvPr id="28677" name="Picture 5" descr="Stick fig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276600"/>
            <a:ext cx="85407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6"/>
          <p:cNvSpPr txBox="1">
            <a:spLocks noChangeArrowheads="1"/>
          </p:cNvSpPr>
          <p:nvPr/>
        </p:nvSpPr>
        <p:spPr bwMode="auto">
          <a:xfrm>
            <a:off x="914400" y="51054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Verdana" panose="020B0604030504040204" pitchFamily="34" charset="0"/>
              </a:rPr>
              <a:t>People</a:t>
            </a:r>
          </a:p>
        </p:txBody>
      </p:sp>
      <p:sp>
        <p:nvSpPr>
          <p:cNvPr id="28679" name="Rectangle 7"/>
          <p:cNvSpPr>
            <a:spLocks noChangeArrowheads="1"/>
          </p:cNvSpPr>
          <p:nvPr/>
        </p:nvSpPr>
        <p:spPr bwMode="auto">
          <a:xfrm>
            <a:off x="2895600" y="4724400"/>
            <a:ext cx="2133600" cy="838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8680" name="Text Box 8"/>
          <p:cNvSpPr txBox="1">
            <a:spLocks noChangeArrowheads="1"/>
          </p:cNvSpPr>
          <p:nvPr/>
        </p:nvSpPr>
        <p:spPr bwMode="auto">
          <a:xfrm>
            <a:off x="3124200" y="4876800"/>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Verdana" panose="020B0604030504040204" pitchFamily="34" charset="0"/>
              </a:rPr>
              <a:t>Institutions</a:t>
            </a:r>
          </a:p>
        </p:txBody>
      </p:sp>
      <p:sp>
        <p:nvSpPr>
          <p:cNvPr id="28681" name="Rectangle 9"/>
          <p:cNvSpPr>
            <a:spLocks noChangeArrowheads="1"/>
          </p:cNvSpPr>
          <p:nvPr/>
        </p:nvSpPr>
        <p:spPr bwMode="auto">
          <a:xfrm>
            <a:off x="6248400" y="4343400"/>
            <a:ext cx="1905000" cy="1143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ndParaRPr>
          </a:p>
        </p:txBody>
      </p:sp>
      <p:sp>
        <p:nvSpPr>
          <p:cNvPr id="28682" name="Text Box 10"/>
          <p:cNvSpPr txBox="1">
            <a:spLocks noChangeArrowheads="1"/>
          </p:cNvSpPr>
          <p:nvPr/>
        </p:nvSpPr>
        <p:spPr bwMode="auto">
          <a:xfrm>
            <a:off x="6172200" y="464820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Verdana" panose="020B0604030504040204" pitchFamily="34" charset="0"/>
              </a:rPr>
              <a:t>   Associations</a:t>
            </a:r>
          </a:p>
        </p:txBody>
      </p:sp>
      <p:pic>
        <p:nvPicPr>
          <p:cNvPr id="28683" name="Picture 11" descr="signs-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2209800"/>
            <a:ext cx="9255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4" name="Text Box 12"/>
          <p:cNvSpPr txBox="1">
            <a:spLocks noChangeArrowheads="1"/>
          </p:cNvSpPr>
          <p:nvPr/>
        </p:nvSpPr>
        <p:spPr bwMode="auto">
          <a:xfrm>
            <a:off x="6477000" y="335280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Verdana" panose="020B0604030504040204" pitchFamily="34" charset="0"/>
              </a:rPr>
              <a:t>Public Spaces</a:t>
            </a:r>
          </a:p>
        </p:txBody>
      </p:sp>
      <p:pic>
        <p:nvPicPr>
          <p:cNvPr id="28685" name="Picture 13" descr="Church-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676400"/>
            <a:ext cx="11049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6" name="Text Box 14"/>
          <p:cNvSpPr txBox="1">
            <a:spLocks noChangeArrowheads="1"/>
          </p:cNvSpPr>
          <p:nvPr/>
        </p:nvSpPr>
        <p:spPr bwMode="auto">
          <a:xfrm>
            <a:off x="3200400" y="2057400"/>
            <a:ext cx="3276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0" fontAlgn="auto" latinLnBrk="0" hangingPunct="0">
              <a:lnSpc>
                <a:spcPct val="100000"/>
              </a:lnSpc>
              <a:spcBef>
                <a:spcPct val="50000"/>
              </a:spcBef>
              <a:spcAft>
                <a:spcPts val="0"/>
              </a:spcAft>
              <a:buClrTx/>
              <a:buSzTx/>
              <a:buFontTx/>
              <a:buNone/>
              <a:tabLst/>
              <a:defRPr/>
            </a:pPr>
            <a:r>
              <a:rPr kumimoji="0" lang="en-US" altLang="en-US" sz="1800" b="0" i="0" u="none" strike="noStrike" kern="0" cap="none" spc="0" normalizeH="0" baseline="0" noProof="0">
                <a:ln>
                  <a:noFill/>
                </a:ln>
                <a:solidFill>
                  <a:srgbClr val="000000"/>
                </a:solidFill>
                <a:effectLst/>
                <a:uLnTx/>
                <a:uFillTx/>
                <a:latin typeface="Verdana" panose="020B0604030504040204" pitchFamily="34" charset="0"/>
              </a:rPr>
              <a:t>Other churches &amp; faith communities</a:t>
            </a:r>
          </a:p>
        </p:txBody>
      </p:sp>
      <p:sp>
        <p:nvSpPr>
          <p:cNvPr id="28687" name="Line 15"/>
          <p:cNvSpPr>
            <a:spLocks noChangeShapeType="1"/>
          </p:cNvSpPr>
          <p:nvPr/>
        </p:nvSpPr>
        <p:spPr bwMode="auto">
          <a:xfrm>
            <a:off x="3124200" y="2819400"/>
            <a:ext cx="914400" cy="5334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688" name="Line 16"/>
          <p:cNvSpPr>
            <a:spLocks noChangeShapeType="1"/>
          </p:cNvSpPr>
          <p:nvPr/>
        </p:nvSpPr>
        <p:spPr bwMode="auto">
          <a:xfrm flipV="1">
            <a:off x="1905000" y="3810000"/>
            <a:ext cx="2057400" cy="3048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689" name="Line 17"/>
          <p:cNvSpPr>
            <a:spLocks noChangeShapeType="1"/>
          </p:cNvSpPr>
          <p:nvPr/>
        </p:nvSpPr>
        <p:spPr bwMode="auto">
          <a:xfrm flipV="1">
            <a:off x="3962400" y="4191000"/>
            <a:ext cx="381000" cy="4572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690" name="Line 18"/>
          <p:cNvSpPr>
            <a:spLocks noChangeShapeType="1"/>
          </p:cNvSpPr>
          <p:nvPr/>
        </p:nvSpPr>
        <p:spPr bwMode="auto">
          <a:xfrm>
            <a:off x="5410200" y="3810000"/>
            <a:ext cx="1447800" cy="4572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691" name="Line 19"/>
          <p:cNvSpPr>
            <a:spLocks noChangeShapeType="1"/>
          </p:cNvSpPr>
          <p:nvPr/>
        </p:nvSpPr>
        <p:spPr bwMode="auto">
          <a:xfrm flipV="1">
            <a:off x="5181600" y="2667000"/>
            <a:ext cx="1524000" cy="5334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652718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52400"/>
            <a:ext cx="8915400"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ysClr val="windowText" lastClr="000000"/>
                </a:solidFill>
                <a:effectLst/>
                <a:uLnTx/>
                <a:uFillTx/>
              </a:rPr>
              <a:t>HABITAT FOR HUMANITY</a:t>
            </a:r>
          </a:p>
        </p:txBody>
      </p:sp>
      <p:pic>
        <p:nvPicPr>
          <p:cNvPr id="24578" name="Picture 2" descr="https://scontent-dfw1-1.xx.fbcdn.net/v/t1.0-9/11705143_1021061224600977_1819194270647668005_n.jpg?oh=4538e7d578477a36217078050ca65478&amp;oe=580E5B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6158" y="2895600"/>
            <a:ext cx="5155442" cy="3866582"/>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s://scontent-dfw1-1.xx.fbcdn.net/v/t1.0-9/11737897_1021061404600959_3050129414725800907_n.jpg?oh=8acb9bab89154efc082c472c21cd813b&amp;oe=57CD364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053959"/>
            <a:ext cx="3167742" cy="2375807"/>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https://scontent-dfw1-1.xx.fbcdn.net/v/t1.0-9/11665428_1021061274600972_1806383469147299894_n.jpg?oh=4e596738f996b810e2fd5e4505788e7a&amp;oe=580EAC3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57" y="1141524"/>
            <a:ext cx="4191000" cy="558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252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scontent-dfw1-1.xx.fbcdn.net/v/t1.0-9/11988194_1056100804430352_3711998616396670991_n.jpg?oh=3abbb4c5f5abbc99996dacc093039c4b&amp;oe=58003B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352800"/>
            <a:ext cx="4387850" cy="329088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 y="76200"/>
            <a:ext cx="8991600"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ysClr val="windowText" lastClr="000000"/>
                </a:solidFill>
                <a:effectLst/>
                <a:uLnTx/>
                <a:uFillTx/>
              </a:rPr>
              <a:t>GOD’S WORK, OUR HANDS</a:t>
            </a:r>
          </a:p>
        </p:txBody>
      </p:sp>
      <p:pic>
        <p:nvPicPr>
          <p:cNvPr id="23556" name="Picture 4" descr="https://scontent-dfw1-1.xx.fbcdn.net/v/t1.0-9/12002061_1056100427763723_2724678113488392895_n.jpg?oh=bbbfc408f3e30d5e8097acd81b99cad0&amp;oe=57C1302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450" y="3562350"/>
            <a:ext cx="4108450" cy="3081338"/>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https://scontent-dfw1-1.xx.fbcdn.net/v/t1.0-9/11986588_1056100257763740_9062402969469342093_n.jpg?oh=41b45be2c4d9d2499cde8634795895d9&amp;oe=57C9FE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9343" y="999530"/>
            <a:ext cx="4194175" cy="3145632"/>
          </a:xfrm>
          <a:prstGeom prst="rect">
            <a:avLst/>
          </a:prstGeom>
          <a:noFill/>
          <a:extLst>
            <a:ext uri="{909E8E84-426E-40DD-AFC4-6F175D3DCCD1}">
              <a14:hiddenFill xmlns:a14="http://schemas.microsoft.com/office/drawing/2010/main">
                <a:solidFill>
                  <a:srgbClr val="FFFFFF"/>
                </a:solidFill>
              </a14:hiddenFill>
            </a:ext>
          </a:extLst>
        </p:spPr>
      </p:pic>
      <p:pic>
        <p:nvPicPr>
          <p:cNvPr id="23560" name="Picture 8" descr="https://scontent-dfw1-1.xx.fbcdn.net/v/t1.0-9/11988308_1056100767763689_245443429529947243_n.jpg?oh=a159636a576a78e5d61fd1ca14b4abb2&amp;oe=57C4B3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1244713"/>
            <a:ext cx="3133724" cy="2350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8470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52400"/>
            <a:ext cx="8839200" cy="9233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ysClr val="windowText" lastClr="000000"/>
                </a:solidFill>
                <a:effectLst/>
                <a:uLnTx/>
                <a:uFillTx/>
              </a:rPr>
              <a:t>LAS POSADAS</a:t>
            </a:r>
          </a:p>
        </p:txBody>
      </p:sp>
      <p:pic>
        <p:nvPicPr>
          <p:cNvPr id="6146" name="Picture 2" descr="C:\Users\Josh\Pictures\St. Andrew West Chicago\IMG_14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3733800"/>
            <a:ext cx="4145280" cy="310896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Josh\Pictures\St. Andrew West Chicago\IMG_14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048000"/>
            <a:ext cx="4736307" cy="355223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Josh\Pictures\St. Andrew West Chicago\IMG_14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1157585"/>
            <a:ext cx="4848922" cy="363669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scontent-dfw1-1.xx.fbcdn.net/v/t1.0-9/12376267_1105453376161761_7075567077550807255_n.jpg?oh=c93dbed4b7b57b65b14396cc0cdf4faf&amp;oe=580AED7B"/>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1170595"/>
            <a:ext cx="3124200" cy="234315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scontent-dfw1-1.xx.fbcdn.net/v/t1.0-9/12391339_1106006366106462_4397500294783079315_n.jpg?oh=9a3da9f8f6e2513becb770d3fb0a5509&amp;oe=57FBC3A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6400" y="4296370"/>
            <a:ext cx="3415506" cy="2561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2534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dirty="0"/>
              <a:t>Learning #4</a:t>
            </a:r>
          </a:p>
        </p:txBody>
      </p:sp>
      <p:sp>
        <p:nvSpPr>
          <p:cNvPr id="57347" name="Rectangle 3"/>
          <p:cNvSpPr>
            <a:spLocks noGrp="1" noChangeArrowheads="1"/>
          </p:cNvSpPr>
          <p:nvPr>
            <p:ph type="body" idx="1"/>
          </p:nvPr>
        </p:nvSpPr>
        <p:spPr/>
        <p:txBody>
          <a:bodyPr/>
          <a:lstStyle/>
          <a:p>
            <a:pPr eaLnBrk="1" hangingPunct="1">
              <a:lnSpc>
                <a:spcPct val="90000"/>
              </a:lnSpc>
            </a:pPr>
            <a:endParaRPr lang="en-US" sz="2800" dirty="0"/>
          </a:p>
          <a:p>
            <a:pPr marL="0" indent="0" eaLnBrk="1" hangingPunct="1">
              <a:lnSpc>
                <a:spcPct val="90000"/>
              </a:lnSpc>
              <a:buNone/>
            </a:pPr>
            <a:r>
              <a:rPr lang="en-US" sz="2800" u="sng" dirty="0"/>
              <a:t> We are being invited to become</a:t>
            </a:r>
          </a:p>
          <a:p>
            <a:pPr marL="0" indent="0" eaLnBrk="1" hangingPunct="1">
              <a:lnSpc>
                <a:spcPct val="90000"/>
              </a:lnSpc>
              <a:buNone/>
            </a:pPr>
            <a:endParaRPr lang="en-US" sz="2800" u="sng" dirty="0"/>
          </a:p>
          <a:p>
            <a:pPr marL="0" indent="0" eaLnBrk="1" hangingPunct="1">
              <a:lnSpc>
                <a:spcPct val="90000"/>
              </a:lnSpc>
              <a:buNone/>
            </a:pPr>
            <a:r>
              <a:rPr lang="en-US" sz="2800" u="sng" dirty="0"/>
              <a:t>DETECTIVES OF DIVINITY</a:t>
            </a:r>
          </a:p>
          <a:p>
            <a:pPr marL="0" indent="0" eaLnBrk="1" hangingPunct="1">
              <a:lnSpc>
                <a:spcPct val="90000"/>
              </a:lnSpc>
              <a:buNone/>
            </a:pPr>
            <a:r>
              <a:rPr lang="en-US" sz="2800" u="sng" dirty="0"/>
              <a:t>IN EVERYDAY LIFE</a:t>
            </a:r>
          </a:p>
          <a:p>
            <a:pPr marL="0" indent="0" eaLnBrk="1" hangingPunct="1">
              <a:lnSpc>
                <a:spcPct val="90000"/>
              </a:lnSpc>
              <a:buNone/>
            </a:pPr>
            <a:endParaRPr lang="en-US" sz="2800" u="sng" dirty="0"/>
          </a:p>
          <a:p>
            <a:pPr marL="0" indent="0" eaLnBrk="1" hangingPunct="1">
              <a:lnSpc>
                <a:spcPct val="90000"/>
              </a:lnSpc>
              <a:buNone/>
            </a:pPr>
            <a:endParaRPr lang="en-US" sz="2800" u="sng" dirty="0"/>
          </a:p>
          <a:p>
            <a:pPr marL="0" indent="0" eaLnBrk="1" hangingPunct="1">
              <a:lnSpc>
                <a:spcPct val="90000"/>
              </a:lnSpc>
              <a:buNone/>
            </a:pPr>
            <a:r>
              <a:rPr lang="en-US" sz="2800" u="sng" dirty="0"/>
              <a:t>What is God up to today?</a:t>
            </a:r>
          </a:p>
          <a:p>
            <a:pPr marL="0" indent="0" eaLnBrk="1" hangingPunct="1">
              <a:lnSpc>
                <a:spcPct val="90000"/>
              </a:lnSpc>
              <a:buNone/>
            </a:pPr>
            <a:endParaRPr lang="en-US" sz="2800" u="sng" dirty="0"/>
          </a:p>
          <a:p>
            <a:pPr marL="0" indent="0" eaLnBrk="1" hangingPunct="1">
              <a:lnSpc>
                <a:spcPct val="90000"/>
              </a:lnSpc>
              <a:buNone/>
            </a:pPr>
            <a:endParaRPr lang="en-US" sz="2800" u="sng" dirty="0"/>
          </a:p>
          <a:p>
            <a:pPr marL="0" indent="0" eaLnBrk="1" hangingPunct="1">
              <a:lnSpc>
                <a:spcPct val="90000"/>
              </a:lnSpc>
              <a:buNone/>
            </a:pPr>
            <a:endParaRPr lang="en-US" sz="2800" u="sng" dirty="0"/>
          </a:p>
          <a:p>
            <a:pPr marL="0" indent="0" eaLnBrk="1" hangingPunct="1">
              <a:lnSpc>
                <a:spcPct val="90000"/>
              </a:lnSpc>
              <a:buNone/>
            </a:pPr>
            <a:endParaRPr lang="en-US" sz="2800" u="sng" dirty="0"/>
          </a:p>
          <a:p>
            <a:pPr marL="0" indent="0" eaLnBrk="1" hangingPunct="1">
              <a:lnSpc>
                <a:spcPct val="90000"/>
              </a:lnSpc>
              <a:buNone/>
            </a:pPr>
            <a:endParaRPr lang="en-US" sz="2800" u="sng" dirty="0"/>
          </a:p>
          <a:p>
            <a:pPr marL="0" indent="0" eaLnBrk="1" hangingPunct="1">
              <a:lnSpc>
                <a:spcPct val="90000"/>
              </a:lnSpc>
              <a:buNone/>
            </a:pPr>
            <a:endParaRPr lang="en-US" sz="2400" dirty="0"/>
          </a:p>
          <a:p>
            <a:pPr eaLnBrk="1" hangingPunct="1">
              <a:lnSpc>
                <a:spcPct val="90000"/>
              </a:lnSpc>
            </a:pPr>
            <a:endParaRPr lang="en-US" sz="2800" dirty="0"/>
          </a:p>
          <a:p>
            <a:pPr eaLnBrk="1" hangingPunct="1">
              <a:lnSpc>
                <a:spcPct val="90000"/>
              </a:lnSpc>
              <a:buFontTx/>
              <a:buNone/>
            </a:pPr>
            <a:endParaRPr lang="en-US" sz="2800" dirty="0"/>
          </a:p>
          <a:p>
            <a:pPr eaLnBrk="1" hangingPunct="1">
              <a:lnSpc>
                <a:spcPct val="90000"/>
              </a:lnSpc>
              <a:buFontTx/>
              <a:buNone/>
            </a:pPr>
            <a:endParaRPr lang="en-US" sz="2800" dirty="0"/>
          </a:p>
        </p:txBody>
      </p:sp>
      <p:pic>
        <p:nvPicPr>
          <p:cNvPr id="573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048000"/>
            <a:ext cx="2667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63816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p:txBody>
          <a:bodyPr/>
          <a:lstStyle/>
          <a:p>
            <a:pPr eaLnBrk="1" hangingPunct="1"/>
            <a:endParaRPr lang="en-US" altLang="en-US"/>
          </a:p>
        </p:txBody>
      </p:sp>
      <p:sp>
        <p:nvSpPr>
          <p:cNvPr id="14339" name="Rectangle 3"/>
          <p:cNvSpPr>
            <a:spLocks noGrp="1" noChangeArrowheads="1"/>
          </p:cNvSpPr>
          <p:nvPr>
            <p:ph type="subTitle" idx="1"/>
          </p:nvPr>
        </p:nvSpPr>
        <p:spPr/>
        <p:txBody>
          <a:bodyPr/>
          <a:lstStyle/>
          <a:p>
            <a:pPr eaLnBrk="1" hangingPunct="1">
              <a:defRPr/>
            </a:pPr>
            <a:endParaRPr lang="en-US"/>
          </a:p>
        </p:txBody>
      </p:sp>
      <p:pic>
        <p:nvPicPr>
          <p:cNvPr id="96260" name="Picture 4" descr="23780009"/>
          <p:cNvPicPr>
            <a:picLocks noChangeAspect="1" noChangeArrowheads="1"/>
          </p:cNvPicPr>
          <p:nvPr/>
        </p:nvPicPr>
        <p:blipFill>
          <a:blip r:embed="rId3" cstate="print">
            <a:lum bright="6000" contrast="-6000"/>
            <a:extLst>
              <a:ext uri="{28A0092B-C50C-407E-A947-70E740481C1C}">
                <a14:useLocalDpi xmlns:a14="http://schemas.microsoft.com/office/drawing/2010/main" val="0"/>
              </a:ext>
            </a:extLst>
          </a:blip>
          <a:srcRect l="2083" t="5779" r="14583"/>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25124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endParaRPr lang="en-US" altLang="en-US"/>
          </a:p>
        </p:txBody>
      </p:sp>
      <p:sp>
        <p:nvSpPr>
          <p:cNvPr id="97283" name="Rectangle 3"/>
          <p:cNvSpPr>
            <a:spLocks noGrp="1" noChangeArrowheads="1"/>
          </p:cNvSpPr>
          <p:nvPr>
            <p:ph type="body" idx="1"/>
          </p:nvPr>
        </p:nvSpPr>
        <p:spPr/>
        <p:txBody>
          <a:bodyPr/>
          <a:lstStyle/>
          <a:p>
            <a:pPr eaLnBrk="1" hangingPunct="1"/>
            <a:endParaRPr lang="en-US" altLang="en-US"/>
          </a:p>
        </p:txBody>
      </p:sp>
      <p:pic>
        <p:nvPicPr>
          <p:cNvPr id="97284" name="Picture 4" descr="26720019"/>
          <p:cNvPicPr>
            <a:picLocks noChangeAspect="1" noChangeArrowheads="1"/>
          </p:cNvPicPr>
          <p:nvPr/>
        </p:nvPicPr>
        <p:blipFill>
          <a:blip r:embed="rId3" cstate="print">
            <a:extLst>
              <a:ext uri="{28A0092B-C50C-407E-A947-70E740481C1C}">
                <a14:useLocalDpi xmlns:a14="http://schemas.microsoft.com/office/drawing/2010/main" val="0"/>
              </a:ext>
            </a:extLst>
          </a:blip>
          <a:srcRect l="4469" t="24182" r="2849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3400974"/>
      </p:ext>
    </p:extLst>
  </p:cSld>
  <p:clrMapOvr>
    <a:masterClrMapping/>
  </p:clrMapOvr>
  <p:transition spd="slow">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endParaRPr lang="en-US" altLang="en-US"/>
          </a:p>
        </p:txBody>
      </p:sp>
      <p:sp>
        <p:nvSpPr>
          <p:cNvPr id="98307" name="Rectangle 3"/>
          <p:cNvSpPr>
            <a:spLocks noGrp="1" noChangeArrowheads="1"/>
          </p:cNvSpPr>
          <p:nvPr>
            <p:ph type="body" idx="1"/>
          </p:nvPr>
        </p:nvSpPr>
        <p:spPr/>
        <p:txBody>
          <a:bodyPr/>
          <a:lstStyle/>
          <a:p>
            <a:pPr eaLnBrk="1" hangingPunct="1"/>
            <a:endParaRPr lang="en-US" altLang="en-US"/>
          </a:p>
        </p:txBody>
      </p:sp>
      <p:pic>
        <p:nvPicPr>
          <p:cNvPr id="98308" name="Picture 4" descr="26720013"/>
          <p:cNvPicPr>
            <a:picLocks noChangeAspect="1" noChangeArrowheads="1"/>
          </p:cNvPicPr>
          <p:nvPr/>
        </p:nvPicPr>
        <p:blipFill>
          <a:blip r:embed="rId3" cstate="print">
            <a:extLst>
              <a:ext uri="{28A0092B-C50C-407E-A947-70E740481C1C}">
                <a14:useLocalDpi xmlns:a14="http://schemas.microsoft.com/office/drawing/2010/main" val="0"/>
              </a:ext>
            </a:extLst>
          </a:blip>
          <a:srcRect t="14282" r="22360"/>
          <a:stretch>
            <a:fillRect/>
          </a:stretch>
        </p:blipFill>
        <p:spPr bwMode="auto">
          <a:xfrm>
            <a:off x="0" y="0"/>
            <a:ext cx="9525000" cy="697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2130543"/>
      </p:ext>
    </p:extLst>
  </p:cSld>
  <p:clrMapOvr>
    <a:masterClrMapping/>
  </p:clrMapOvr>
  <p:transition spd="slow">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endParaRPr lang="en-US" altLang="en-US"/>
          </a:p>
        </p:txBody>
      </p:sp>
      <p:sp>
        <p:nvSpPr>
          <p:cNvPr id="99331" name="Rectangle 3"/>
          <p:cNvSpPr>
            <a:spLocks noGrp="1" noChangeArrowheads="1"/>
          </p:cNvSpPr>
          <p:nvPr>
            <p:ph type="body" idx="1"/>
          </p:nvPr>
        </p:nvSpPr>
        <p:spPr/>
        <p:txBody>
          <a:bodyPr/>
          <a:lstStyle/>
          <a:p>
            <a:pPr eaLnBrk="1" hangingPunct="1"/>
            <a:endParaRPr lang="en-US" altLang="en-US"/>
          </a:p>
        </p:txBody>
      </p:sp>
      <p:pic>
        <p:nvPicPr>
          <p:cNvPr id="99332" name="Picture 4" descr="26720006"/>
          <p:cNvPicPr>
            <a:picLocks noChangeAspect="1" noChangeArrowheads="1"/>
          </p:cNvPicPr>
          <p:nvPr/>
        </p:nvPicPr>
        <p:blipFill>
          <a:blip r:embed="rId3" cstate="print">
            <a:extLst>
              <a:ext uri="{28A0092B-C50C-407E-A947-70E740481C1C}">
                <a14:useLocalDpi xmlns:a14="http://schemas.microsoft.com/office/drawing/2010/main" val="0"/>
              </a:ext>
            </a:extLst>
          </a:blip>
          <a:srcRect t="15019" r="27274" b="274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7921177"/>
      </p:ext>
    </p:extLst>
  </p:cSld>
  <p:clrMapOvr>
    <a:masterClrMapping/>
  </p:clrMapOvr>
  <p:transition spd="slow">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Think and Share</a:t>
            </a:r>
          </a:p>
        </p:txBody>
      </p:sp>
      <p:sp>
        <p:nvSpPr>
          <p:cNvPr id="3" name="Content Placeholder 2"/>
          <p:cNvSpPr>
            <a:spLocks noGrp="1"/>
          </p:cNvSpPr>
          <p:nvPr>
            <p:ph idx="1"/>
          </p:nvPr>
        </p:nvSpPr>
        <p:spPr/>
        <p:txBody>
          <a:bodyPr/>
          <a:lstStyle/>
          <a:p>
            <a:r>
              <a:rPr lang="en-US" dirty="0"/>
              <a:t>As a “detective of divinity”, where have you seen God at work lately?</a:t>
            </a:r>
          </a:p>
          <a:p>
            <a:endParaRPr lang="en-US" dirty="0"/>
          </a:p>
          <a:p>
            <a:r>
              <a:rPr lang="en-US" dirty="0"/>
              <a:t>In your life</a:t>
            </a:r>
          </a:p>
          <a:p>
            <a:endParaRPr lang="en-US" dirty="0"/>
          </a:p>
          <a:p>
            <a:r>
              <a:rPr lang="en-US" dirty="0"/>
              <a:t>In your church</a:t>
            </a:r>
          </a:p>
          <a:p>
            <a:endParaRPr lang="en-US" dirty="0"/>
          </a:p>
          <a:p>
            <a:r>
              <a:rPr lang="en-US" dirty="0"/>
              <a:t>In your community</a:t>
            </a:r>
          </a:p>
          <a:p>
            <a:endParaRPr lang="en-US" dirty="0"/>
          </a:p>
          <a:p>
            <a:r>
              <a:rPr lang="en-US" dirty="0"/>
              <a:t>Any ideas how you can participate in it? </a:t>
            </a:r>
          </a:p>
        </p:txBody>
      </p:sp>
    </p:spTree>
    <p:extLst>
      <p:ext uri="{BB962C8B-B14F-4D97-AF65-F5344CB8AC3E}">
        <p14:creationId xmlns:p14="http://schemas.microsoft.com/office/powerpoint/2010/main" val="10645144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1792288" y="4800600"/>
            <a:ext cx="5486400" cy="566738"/>
          </a:xfrm>
        </p:spPr>
        <p:txBody>
          <a:bodyPr anchor="b"/>
          <a:lstStyle/>
          <a:p>
            <a:pPr algn="l"/>
            <a:r>
              <a:rPr lang="en-US" altLang="en-US" sz="2000" b="1"/>
              <a:t>Pastor Developer Violet Little</a:t>
            </a:r>
          </a:p>
        </p:txBody>
      </p:sp>
      <p:pic>
        <p:nvPicPr>
          <p:cNvPr id="5123" name="Picture Placeholder 4" descr="wine[1].jpg"/>
          <p:cNvPicPr>
            <a:picLocks noGrp="1" noChangeAspect="1"/>
          </p:cNvPicPr>
          <p:nvPr>
            <p:ph idx="4294967295"/>
          </p:nvPr>
        </p:nvPicPr>
        <p:blipFill>
          <a:blip r:embed="rId2">
            <a:extLst>
              <a:ext uri="{28A0092B-C50C-407E-A947-70E740481C1C}">
                <a14:useLocalDpi xmlns:a14="http://schemas.microsoft.com/office/drawing/2010/main" val="0"/>
              </a:ext>
            </a:extLst>
          </a:blip>
          <a:srcRect t="21875" b="21875"/>
          <a:stretch>
            <a:fillRect/>
          </a:stretch>
        </p:blipFill>
        <p:spPr>
          <a:xfrm>
            <a:off x="1792288" y="612775"/>
            <a:ext cx="5486400" cy="4114800"/>
          </a:xfrm>
        </p:spPr>
      </p:pic>
      <p:sp>
        <p:nvSpPr>
          <p:cNvPr id="5124" name="Text Placeholder 3"/>
          <p:cNvSpPr>
            <a:spLocks noGrp="1"/>
          </p:cNvSpPr>
          <p:nvPr>
            <p:ph type="body" sz="half" idx="4294967295"/>
          </p:nvPr>
        </p:nvSpPr>
        <p:spPr>
          <a:xfrm>
            <a:off x="1792288" y="5367338"/>
            <a:ext cx="5486400" cy="804862"/>
          </a:xfrm>
        </p:spPr>
        <p:txBody>
          <a:bodyPr/>
          <a:lstStyle/>
          <a:p>
            <a:pPr marL="0" indent="0">
              <a:buFontTx/>
              <a:buNone/>
            </a:pPr>
            <a:r>
              <a:rPr lang="en-US" altLang="en-US" sz="1400"/>
              <a:t>The Welcome Church, ELCA, </a:t>
            </a:r>
          </a:p>
          <a:p>
            <a:pPr marL="0" indent="0">
              <a:buFontTx/>
              <a:buNone/>
            </a:pPr>
            <a:r>
              <a:rPr lang="en-US" altLang="en-US" sz="1400"/>
              <a:t>Philadelphia</a:t>
            </a:r>
          </a:p>
        </p:txBody>
      </p:sp>
    </p:spTree>
    <p:extLst>
      <p:ext uri="{BB962C8B-B14F-4D97-AF65-F5344CB8AC3E}">
        <p14:creationId xmlns:p14="http://schemas.microsoft.com/office/powerpoint/2010/main" val="2861441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Invited</a:t>
            </a:r>
          </a:p>
        </p:txBody>
      </p:sp>
      <p:sp>
        <p:nvSpPr>
          <p:cNvPr id="3" name="Content Placeholder 2"/>
          <p:cNvSpPr>
            <a:spLocks noGrp="1"/>
          </p:cNvSpPr>
          <p:nvPr>
            <p:ph idx="1"/>
          </p:nvPr>
        </p:nvSpPr>
        <p:spPr/>
        <p:txBody>
          <a:bodyPr/>
          <a:lstStyle/>
          <a:p>
            <a:r>
              <a:rPr lang="en-US" dirty="0"/>
              <a:t>To have more curiosity than judgement</a:t>
            </a:r>
          </a:p>
          <a:p>
            <a:endParaRPr lang="en-US" dirty="0"/>
          </a:p>
          <a:p>
            <a:r>
              <a:rPr lang="en-US" dirty="0"/>
              <a:t>To become “detectives of divinity”</a:t>
            </a:r>
          </a:p>
          <a:p>
            <a:endParaRPr lang="en-US" dirty="0"/>
          </a:p>
          <a:p>
            <a:r>
              <a:rPr lang="en-US" dirty="0"/>
              <a:t>To re-enter God’s world and discover anew:</a:t>
            </a:r>
          </a:p>
          <a:p>
            <a:pPr marL="0" indent="0">
              <a:buNone/>
            </a:pPr>
            <a:r>
              <a:rPr lang="en-US" dirty="0"/>
              <a:t>   a. What in the world is God doing?</a:t>
            </a:r>
          </a:p>
          <a:p>
            <a:pPr marL="0" indent="0">
              <a:buNone/>
            </a:pPr>
            <a:r>
              <a:rPr lang="en-US" dirty="0"/>
              <a:t>   b. How can I/we participate in it?</a:t>
            </a:r>
          </a:p>
          <a:p>
            <a:pPr marL="0" indent="0">
              <a:buNone/>
            </a:pPr>
            <a:r>
              <a:rPr lang="en-US" dirty="0"/>
              <a:t>   c. How can we do this ecumenically?</a:t>
            </a:r>
          </a:p>
        </p:txBody>
      </p:sp>
    </p:spTree>
    <p:extLst>
      <p:ext uri="{BB962C8B-B14F-4D97-AF65-F5344CB8AC3E}">
        <p14:creationId xmlns:p14="http://schemas.microsoft.com/office/powerpoint/2010/main" val="35442983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1792288" y="4800600"/>
            <a:ext cx="5486400" cy="566738"/>
          </a:xfrm>
        </p:spPr>
        <p:txBody>
          <a:bodyPr anchor="b"/>
          <a:lstStyle/>
          <a:p>
            <a:pPr algn="l"/>
            <a:r>
              <a:rPr lang="en-US" altLang="en-US" sz="2000" b="1"/>
              <a:t>The Welcome Church, ELCA</a:t>
            </a:r>
          </a:p>
        </p:txBody>
      </p:sp>
      <p:pic>
        <p:nvPicPr>
          <p:cNvPr id="6147" name="Picture Placeholder 4" descr="man[1].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792288" y="612775"/>
            <a:ext cx="5486400" cy="4114800"/>
          </a:xfrm>
        </p:spPr>
      </p:pic>
      <p:sp>
        <p:nvSpPr>
          <p:cNvPr id="6148" name="Text Placeholder 3"/>
          <p:cNvSpPr>
            <a:spLocks noGrp="1"/>
          </p:cNvSpPr>
          <p:nvPr>
            <p:ph type="body" sz="half" idx="4294967295"/>
          </p:nvPr>
        </p:nvSpPr>
        <p:spPr>
          <a:xfrm>
            <a:off x="1792288" y="5367338"/>
            <a:ext cx="5486400" cy="804862"/>
          </a:xfrm>
        </p:spPr>
        <p:txBody>
          <a:bodyPr/>
          <a:lstStyle/>
          <a:p>
            <a:pPr marL="0" indent="0">
              <a:buFontTx/>
              <a:buNone/>
            </a:pPr>
            <a:r>
              <a:rPr lang="en-US" altLang="en-US" sz="1400"/>
              <a:t>Philadelphia</a:t>
            </a:r>
          </a:p>
        </p:txBody>
      </p:sp>
    </p:spTree>
    <p:extLst>
      <p:ext uri="{BB962C8B-B14F-4D97-AF65-F5344CB8AC3E}">
        <p14:creationId xmlns:p14="http://schemas.microsoft.com/office/powerpoint/2010/main" val="37502182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792288" y="4800600"/>
            <a:ext cx="5486400" cy="566738"/>
          </a:xfrm>
        </p:spPr>
        <p:txBody>
          <a:bodyPr anchor="b"/>
          <a:lstStyle/>
          <a:p>
            <a:pPr algn="l"/>
            <a:r>
              <a:rPr lang="en-US" altLang="en-US" sz="2000" b="1"/>
              <a:t>Carl</a:t>
            </a:r>
          </a:p>
        </p:txBody>
      </p:sp>
      <p:pic>
        <p:nvPicPr>
          <p:cNvPr id="7171" name="Picture Placeholder 4" descr="Carl[1].jpg"/>
          <p:cNvPicPr>
            <a:picLocks noGrp="1" noChangeAspect="1"/>
          </p:cNvPicPr>
          <p:nvPr>
            <p:ph idx="4294967295"/>
          </p:nvPr>
        </p:nvPicPr>
        <p:blipFill>
          <a:blip r:embed="rId2">
            <a:extLst>
              <a:ext uri="{28A0092B-C50C-407E-A947-70E740481C1C}">
                <a14:useLocalDpi xmlns:a14="http://schemas.microsoft.com/office/drawing/2010/main" val="0"/>
              </a:ext>
            </a:extLst>
          </a:blip>
          <a:srcRect t="21875" b="21875"/>
          <a:stretch>
            <a:fillRect/>
          </a:stretch>
        </p:blipFill>
        <p:spPr>
          <a:xfrm>
            <a:off x="1792288" y="612775"/>
            <a:ext cx="5486400" cy="4114800"/>
          </a:xfrm>
        </p:spPr>
      </p:pic>
      <p:sp>
        <p:nvSpPr>
          <p:cNvPr id="7172" name="Text Placeholder 3"/>
          <p:cNvSpPr>
            <a:spLocks noGrp="1"/>
          </p:cNvSpPr>
          <p:nvPr>
            <p:ph type="body" sz="half" idx="4294967295"/>
          </p:nvPr>
        </p:nvSpPr>
        <p:spPr>
          <a:xfrm>
            <a:off x="1792288" y="5367338"/>
            <a:ext cx="5486400" cy="804862"/>
          </a:xfrm>
        </p:spPr>
        <p:txBody>
          <a:bodyPr/>
          <a:lstStyle/>
          <a:p>
            <a:pPr marL="0" indent="0">
              <a:buFontTx/>
              <a:buNone/>
            </a:pPr>
            <a:r>
              <a:rPr lang="en-US" altLang="en-US" sz="1400"/>
              <a:t>The Welcome Church, ELCA</a:t>
            </a:r>
          </a:p>
          <a:p>
            <a:pPr marL="0" indent="0">
              <a:buFontTx/>
              <a:buNone/>
            </a:pPr>
            <a:r>
              <a:rPr lang="en-US" altLang="en-US" sz="1400"/>
              <a:t>Philadelphia</a:t>
            </a:r>
          </a:p>
        </p:txBody>
      </p:sp>
    </p:spTree>
    <p:extLst>
      <p:ext uri="{BB962C8B-B14F-4D97-AF65-F5344CB8AC3E}">
        <p14:creationId xmlns:p14="http://schemas.microsoft.com/office/powerpoint/2010/main" val="10057723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1792288" y="4800600"/>
            <a:ext cx="5486400" cy="566738"/>
          </a:xfrm>
        </p:spPr>
        <p:txBody>
          <a:bodyPr anchor="b"/>
          <a:lstStyle/>
          <a:p>
            <a:pPr algn="l"/>
            <a:r>
              <a:rPr lang="en-US" altLang="en-US" sz="2000" b="1"/>
              <a:t>Choir Director</a:t>
            </a:r>
          </a:p>
        </p:txBody>
      </p:sp>
      <p:pic>
        <p:nvPicPr>
          <p:cNvPr id="8195" name="Picture Placeholder 4" descr="Choir director[2].jpg"/>
          <p:cNvPicPr>
            <a:picLocks noGrp="1" noChangeAspect="1"/>
          </p:cNvPicPr>
          <p:nvPr>
            <p:ph idx="4294967295"/>
          </p:nvPr>
        </p:nvPicPr>
        <p:blipFill>
          <a:blip r:embed="rId2">
            <a:extLst>
              <a:ext uri="{28A0092B-C50C-407E-A947-70E740481C1C}">
                <a14:useLocalDpi xmlns:a14="http://schemas.microsoft.com/office/drawing/2010/main" val="0"/>
              </a:ext>
            </a:extLst>
          </a:blip>
          <a:srcRect t="20000" b="20000"/>
          <a:stretch>
            <a:fillRect/>
          </a:stretch>
        </p:blipFill>
        <p:spPr>
          <a:xfrm>
            <a:off x="1792288" y="612775"/>
            <a:ext cx="5486400" cy="4114800"/>
          </a:xfrm>
        </p:spPr>
      </p:pic>
      <p:sp>
        <p:nvSpPr>
          <p:cNvPr id="8196" name="Text Placeholder 3"/>
          <p:cNvSpPr>
            <a:spLocks noGrp="1"/>
          </p:cNvSpPr>
          <p:nvPr>
            <p:ph type="body" sz="half" idx="4294967295"/>
          </p:nvPr>
        </p:nvSpPr>
        <p:spPr>
          <a:xfrm>
            <a:off x="1792288" y="5367338"/>
            <a:ext cx="5486400" cy="804862"/>
          </a:xfrm>
        </p:spPr>
        <p:txBody>
          <a:bodyPr/>
          <a:lstStyle/>
          <a:p>
            <a:pPr marL="0" indent="0">
              <a:buFontTx/>
              <a:buNone/>
            </a:pPr>
            <a:r>
              <a:rPr lang="en-US" altLang="en-US" sz="1400"/>
              <a:t>The Welcome Church, ELCA</a:t>
            </a:r>
          </a:p>
          <a:p>
            <a:pPr marL="0" indent="0">
              <a:buFontTx/>
              <a:buNone/>
            </a:pPr>
            <a:r>
              <a:rPr lang="en-US" altLang="en-US" sz="1400"/>
              <a:t>Philadelphia</a:t>
            </a:r>
          </a:p>
        </p:txBody>
      </p:sp>
    </p:spTree>
    <p:extLst>
      <p:ext uri="{BB962C8B-B14F-4D97-AF65-F5344CB8AC3E}">
        <p14:creationId xmlns:p14="http://schemas.microsoft.com/office/powerpoint/2010/main" val="24500625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1792288" y="4800600"/>
            <a:ext cx="5486400" cy="566738"/>
          </a:xfrm>
        </p:spPr>
        <p:txBody>
          <a:bodyPr anchor="b"/>
          <a:lstStyle/>
          <a:p>
            <a:pPr algn="l"/>
            <a:r>
              <a:rPr lang="en-US" altLang="en-US" sz="2000" b="1"/>
              <a:t>Friends at the Welcome Church</a:t>
            </a:r>
          </a:p>
        </p:txBody>
      </p:sp>
      <p:pic>
        <p:nvPicPr>
          <p:cNvPr id="9219" name="Picture Placeholder 4" descr="Friends[1].jpg"/>
          <p:cNvPicPr>
            <a:picLocks noGrp="1" noChangeAspect="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1792288" y="612775"/>
            <a:ext cx="5486400" cy="4114800"/>
          </a:xfrm>
        </p:spPr>
      </p:pic>
      <p:sp>
        <p:nvSpPr>
          <p:cNvPr id="9220" name="Text Placeholder 3"/>
          <p:cNvSpPr>
            <a:spLocks noGrp="1"/>
          </p:cNvSpPr>
          <p:nvPr>
            <p:ph type="body" sz="half" idx="4294967295"/>
          </p:nvPr>
        </p:nvSpPr>
        <p:spPr>
          <a:xfrm>
            <a:off x="1792288" y="5367338"/>
            <a:ext cx="5486400" cy="804862"/>
          </a:xfrm>
        </p:spPr>
        <p:txBody>
          <a:bodyPr/>
          <a:lstStyle/>
          <a:p>
            <a:pPr marL="0" indent="0">
              <a:buFontTx/>
              <a:buNone/>
            </a:pPr>
            <a:endParaRPr lang="en-US" altLang="en-US" sz="1400"/>
          </a:p>
        </p:txBody>
      </p:sp>
    </p:spTree>
    <p:extLst>
      <p:ext uri="{BB962C8B-B14F-4D97-AF65-F5344CB8AC3E}">
        <p14:creationId xmlns:p14="http://schemas.microsoft.com/office/powerpoint/2010/main" val="19790183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1792288" y="4800600"/>
            <a:ext cx="5486400" cy="566738"/>
          </a:xfrm>
        </p:spPr>
        <p:txBody>
          <a:bodyPr anchor="b"/>
          <a:lstStyle/>
          <a:p>
            <a:pPr algn="l"/>
            <a:r>
              <a:rPr lang="en-US" altLang="en-US" sz="2000" b="1"/>
              <a:t>The Welcome Church, Logan Site</a:t>
            </a:r>
          </a:p>
        </p:txBody>
      </p:sp>
      <p:pic>
        <p:nvPicPr>
          <p:cNvPr id="10243" name="Picture Placeholder 4" descr="Welcome Church[1].jpg"/>
          <p:cNvPicPr>
            <a:picLocks noGrp="1" noChangeAspect="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1792288" y="612775"/>
            <a:ext cx="5486400" cy="4114800"/>
          </a:xfrm>
        </p:spPr>
      </p:pic>
      <p:sp>
        <p:nvSpPr>
          <p:cNvPr id="10244" name="Text Placeholder 3"/>
          <p:cNvSpPr>
            <a:spLocks noGrp="1"/>
          </p:cNvSpPr>
          <p:nvPr>
            <p:ph type="body" sz="half" idx="4294967295"/>
          </p:nvPr>
        </p:nvSpPr>
        <p:spPr>
          <a:xfrm>
            <a:off x="1792288" y="5367338"/>
            <a:ext cx="5486400" cy="804862"/>
          </a:xfrm>
        </p:spPr>
        <p:txBody>
          <a:bodyPr/>
          <a:lstStyle/>
          <a:p>
            <a:pPr marL="0" indent="0">
              <a:buFontTx/>
              <a:buNone/>
            </a:pPr>
            <a:r>
              <a:rPr lang="en-US" altLang="en-US" sz="1400"/>
              <a:t>Philadelphia</a:t>
            </a:r>
          </a:p>
        </p:txBody>
      </p:sp>
    </p:spTree>
    <p:extLst>
      <p:ext uri="{BB962C8B-B14F-4D97-AF65-F5344CB8AC3E}">
        <p14:creationId xmlns:p14="http://schemas.microsoft.com/office/powerpoint/2010/main" val="16611914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en-US" altLang="en-US"/>
          </a:p>
        </p:txBody>
      </p:sp>
      <p:sp>
        <p:nvSpPr>
          <p:cNvPr id="14339" name="Rectangle 3"/>
          <p:cNvSpPr>
            <a:spLocks noGrp="1" noChangeArrowheads="1"/>
          </p:cNvSpPr>
          <p:nvPr>
            <p:ph type="body" idx="1"/>
          </p:nvPr>
        </p:nvSpPr>
        <p:spPr/>
        <p:txBody>
          <a:bodyPr/>
          <a:lstStyle/>
          <a:p>
            <a:endParaRPr lang="en-US" altLang="en-US"/>
          </a:p>
        </p:txBody>
      </p:sp>
      <p:pic>
        <p:nvPicPr>
          <p:cNvPr id="14340" name="Picture 4" descr="DSC_066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0" y="406400"/>
            <a:ext cx="6350000" cy="604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1989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p:txBody>
          <a:bodyPr/>
          <a:lstStyle/>
          <a:p>
            <a:endParaRPr lang="en-US" altLang="en-US"/>
          </a:p>
        </p:txBody>
      </p:sp>
      <p:sp>
        <p:nvSpPr>
          <p:cNvPr id="11267" name="Rectangle 3"/>
          <p:cNvSpPr>
            <a:spLocks noGrp="1" noChangeArrowheads="1"/>
          </p:cNvSpPr>
          <p:nvPr>
            <p:ph type="subTitle" idx="1"/>
          </p:nvPr>
        </p:nvSpPr>
        <p:spPr/>
        <p:txBody>
          <a:bodyPr/>
          <a:lstStyle/>
          <a:p>
            <a:endParaRPr lang="en-US" altLang="en-US"/>
          </a:p>
        </p:txBody>
      </p:sp>
      <p:pic>
        <p:nvPicPr>
          <p:cNvPr id="11268" name="Picture 4" descr="footwashing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14400"/>
            <a:ext cx="6172200" cy="463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9992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endParaRPr lang="en-US" altLang="en-US"/>
          </a:p>
        </p:txBody>
      </p:sp>
      <p:sp>
        <p:nvSpPr>
          <p:cNvPr id="12291" name="Rectangle 3"/>
          <p:cNvSpPr>
            <a:spLocks noGrp="1" noChangeArrowheads="1"/>
          </p:cNvSpPr>
          <p:nvPr>
            <p:ph type="body" idx="1"/>
          </p:nvPr>
        </p:nvSpPr>
        <p:spPr/>
        <p:txBody>
          <a:bodyPr/>
          <a:lstStyle/>
          <a:p>
            <a:endParaRPr lang="en-US" altLang="en-US"/>
          </a:p>
        </p:txBody>
      </p:sp>
      <p:pic>
        <p:nvPicPr>
          <p:cNvPr id="12292" name="Picture 4" descr="fw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524000"/>
            <a:ext cx="44958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4347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en-US" altLang="en-US"/>
          </a:p>
        </p:txBody>
      </p:sp>
      <p:sp>
        <p:nvSpPr>
          <p:cNvPr id="13315" name="Rectangle 3"/>
          <p:cNvSpPr>
            <a:spLocks noGrp="1" noChangeArrowheads="1"/>
          </p:cNvSpPr>
          <p:nvPr>
            <p:ph type="body" idx="1"/>
          </p:nvPr>
        </p:nvSpPr>
        <p:spPr/>
        <p:txBody>
          <a:bodyPr/>
          <a:lstStyle/>
          <a:p>
            <a:endParaRPr lang="en-US" altLang="en-US"/>
          </a:p>
        </p:txBody>
      </p:sp>
      <p:pic>
        <p:nvPicPr>
          <p:cNvPr id="13316" name="Picture 4" descr="wcpray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752600"/>
            <a:ext cx="3886200" cy="3249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7210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altLang="en-US"/>
          </a:p>
        </p:txBody>
      </p:sp>
      <p:sp>
        <p:nvSpPr>
          <p:cNvPr id="15363" name="Rectangle 3"/>
          <p:cNvSpPr>
            <a:spLocks noGrp="1" noChangeArrowheads="1"/>
          </p:cNvSpPr>
          <p:nvPr>
            <p:ph type="body" idx="1"/>
          </p:nvPr>
        </p:nvSpPr>
        <p:spPr/>
        <p:txBody>
          <a:bodyPr/>
          <a:lstStyle/>
          <a:p>
            <a:endParaRPr lang="en-US" altLang="en-US"/>
          </a:p>
        </p:txBody>
      </p:sp>
      <p:pic>
        <p:nvPicPr>
          <p:cNvPr id="15364" name="Picture 4" descr="wcalta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828800"/>
            <a:ext cx="28956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800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ADC1E682-DC90-4BD2-B073-0DAA1B2929FC}"/>
              </a:ext>
            </a:extLst>
          </p:cNvPr>
          <p:cNvSpPr>
            <a:spLocks noGrp="1" noChangeArrowheads="1"/>
          </p:cNvSpPr>
          <p:nvPr>
            <p:ph type="title"/>
          </p:nvPr>
        </p:nvSpPr>
        <p:spPr/>
        <p:txBody>
          <a:bodyPr/>
          <a:lstStyle/>
          <a:p>
            <a:pPr eaLnBrk="1" hangingPunct="1"/>
            <a:r>
              <a:rPr lang="en-US" altLang="en-US"/>
              <a:t>Detectives of Divinity</a:t>
            </a:r>
          </a:p>
        </p:txBody>
      </p:sp>
      <p:sp>
        <p:nvSpPr>
          <p:cNvPr id="22531" name="Rectangle 3">
            <a:extLst>
              <a:ext uri="{FF2B5EF4-FFF2-40B4-BE49-F238E27FC236}">
                <a16:creationId xmlns:a16="http://schemas.microsoft.com/office/drawing/2014/main" id="{86583D8E-8043-43DA-859D-0CE5247104F3}"/>
              </a:ext>
            </a:extLst>
          </p:cNvPr>
          <p:cNvSpPr>
            <a:spLocks noGrp="1" noChangeArrowheads="1"/>
          </p:cNvSpPr>
          <p:nvPr>
            <p:ph type="body" idx="1"/>
          </p:nvPr>
        </p:nvSpPr>
        <p:spPr/>
        <p:txBody>
          <a:bodyPr/>
          <a:lstStyle/>
          <a:p>
            <a:pPr eaLnBrk="1" hangingPunct="1">
              <a:lnSpc>
                <a:spcPct val="90000"/>
              </a:lnSpc>
              <a:defRPr/>
            </a:pPr>
            <a:endParaRPr lang="en-US" altLang="en-US" sz="2800" dirty="0"/>
          </a:p>
          <a:p>
            <a:pPr eaLnBrk="1" hangingPunct="1">
              <a:lnSpc>
                <a:spcPct val="90000"/>
              </a:lnSpc>
              <a:defRPr/>
            </a:pPr>
            <a:r>
              <a:rPr lang="en-US" altLang="en-US" sz="2800" u="sng" dirty="0"/>
              <a:t>What is God up to</a:t>
            </a:r>
            <a:r>
              <a:rPr lang="en-US" altLang="en-US" sz="2800" dirty="0"/>
              <a:t> -  (church and community)</a:t>
            </a:r>
          </a:p>
          <a:p>
            <a:pPr marL="0" indent="0" eaLnBrk="1" hangingPunct="1">
              <a:lnSpc>
                <a:spcPct val="90000"/>
              </a:lnSpc>
              <a:buFontTx/>
              <a:buNone/>
              <a:defRPr/>
            </a:pPr>
            <a:r>
              <a:rPr lang="en-US" altLang="en-US" sz="2800" dirty="0"/>
              <a:t> </a:t>
            </a:r>
          </a:p>
          <a:p>
            <a:pPr lvl="1" eaLnBrk="1" hangingPunct="1">
              <a:lnSpc>
                <a:spcPct val="90000"/>
              </a:lnSpc>
              <a:defRPr/>
            </a:pPr>
            <a:r>
              <a:rPr lang="en-US" altLang="en-US" sz="2400" dirty="0"/>
              <a:t>New lenses</a:t>
            </a:r>
          </a:p>
          <a:p>
            <a:pPr lvl="1" eaLnBrk="1" hangingPunct="1">
              <a:lnSpc>
                <a:spcPct val="90000"/>
              </a:lnSpc>
              <a:defRPr/>
            </a:pPr>
            <a:r>
              <a:rPr lang="en-US" altLang="en-US" sz="2400" dirty="0"/>
              <a:t>Learning conversations</a:t>
            </a:r>
          </a:p>
          <a:p>
            <a:pPr lvl="1" eaLnBrk="1" hangingPunct="1">
              <a:lnSpc>
                <a:spcPct val="90000"/>
              </a:lnSpc>
              <a:defRPr/>
            </a:pPr>
            <a:r>
              <a:rPr lang="en-US" altLang="en-US" sz="2400" dirty="0"/>
              <a:t>Discovering with our feet</a:t>
            </a:r>
          </a:p>
          <a:p>
            <a:pPr lvl="1" eaLnBrk="1" hangingPunct="1">
              <a:lnSpc>
                <a:spcPct val="90000"/>
              </a:lnSpc>
              <a:defRPr/>
            </a:pPr>
            <a:r>
              <a:rPr lang="en-US" altLang="en-US" sz="2400" dirty="0"/>
              <a:t>Discovering together</a:t>
            </a:r>
          </a:p>
          <a:p>
            <a:pPr lvl="1" eaLnBrk="1" hangingPunct="1">
              <a:lnSpc>
                <a:spcPct val="90000"/>
              </a:lnSpc>
              <a:defRPr/>
            </a:pPr>
            <a:r>
              <a:rPr lang="en-US" altLang="en-US" sz="2400" dirty="0"/>
              <a:t>Accompanying civil society</a:t>
            </a:r>
          </a:p>
          <a:p>
            <a:pPr lvl="1" eaLnBrk="1" hangingPunct="1">
              <a:lnSpc>
                <a:spcPct val="90000"/>
              </a:lnSpc>
              <a:defRPr/>
            </a:pPr>
            <a:r>
              <a:rPr lang="en-US" altLang="en-US" sz="2400" dirty="0"/>
              <a:t>Ready to witness</a:t>
            </a:r>
          </a:p>
          <a:p>
            <a:pPr eaLnBrk="1" hangingPunct="1">
              <a:lnSpc>
                <a:spcPct val="90000"/>
              </a:lnSpc>
              <a:defRPr/>
            </a:pPr>
            <a:endParaRPr lang="en-US" altLang="en-US" sz="2800" dirty="0"/>
          </a:p>
          <a:p>
            <a:pPr eaLnBrk="1" hangingPunct="1">
              <a:lnSpc>
                <a:spcPct val="90000"/>
              </a:lnSpc>
              <a:buFontTx/>
              <a:buNone/>
              <a:defRPr/>
            </a:pPr>
            <a:endParaRPr lang="en-US" altLang="en-US" sz="2800" dirty="0"/>
          </a:p>
          <a:p>
            <a:pPr eaLnBrk="1" hangingPunct="1">
              <a:lnSpc>
                <a:spcPct val="90000"/>
              </a:lnSpc>
              <a:buFontTx/>
              <a:buNone/>
              <a:defRPr/>
            </a:pPr>
            <a:endParaRPr lang="en-US" altLang="en-US" sz="2800" dirty="0"/>
          </a:p>
        </p:txBody>
      </p:sp>
      <p:pic>
        <p:nvPicPr>
          <p:cNvPr id="10244" name="Picture 4">
            <a:extLst>
              <a:ext uri="{FF2B5EF4-FFF2-40B4-BE49-F238E27FC236}">
                <a16:creationId xmlns:a16="http://schemas.microsoft.com/office/drawing/2014/main" id="{22104F95-4CF3-48DD-8D55-EFDDA72276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048000"/>
            <a:ext cx="2667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55947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descr="Communion[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381000"/>
            <a:ext cx="4572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7902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endParaRPr lang="en-US" altLang="en-US"/>
          </a:p>
        </p:txBody>
      </p:sp>
      <p:sp>
        <p:nvSpPr>
          <p:cNvPr id="18435" name="Rectangle 3"/>
          <p:cNvSpPr>
            <a:spLocks noGrp="1" noChangeArrowheads="1"/>
          </p:cNvSpPr>
          <p:nvPr>
            <p:ph type="body" idx="1"/>
          </p:nvPr>
        </p:nvSpPr>
        <p:spPr/>
        <p:txBody>
          <a:bodyPr/>
          <a:lstStyle/>
          <a:p>
            <a:endParaRPr lang="en-US" altLang="en-US"/>
          </a:p>
        </p:txBody>
      </p:sp>
      <p:pic>
        <p:nvPicPr>
          <p:cNvPr id="18436" name="Picture 4" descr="wcchalic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362200"/>
            <a:ext cx="30480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3726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1792288" y="4800600"/>
            <a:ext cx="5486400" cy="566738"/>
          </a:xfrm>
        </p:spPr>
        <p:txBody>
          <a:bodyPr anchor="b"/>
          <a:lstStyle/>
          <a:p>
            <a:pPr algn="l"/>
            <a:r>
              <a:rPr lang="en-US" altLang="en-US" sz="2000" b="1"/>
              <a:t>Coffee hour after worship</a:t>
            </a:r>
          </a:p>
        </p:txBody>
      </p:sp>
      <p:pic>
        <p:nvPicPr>
          <p:cNvPr id="19459" name="Picture Placeholder 4" descr="coffee hour[1].jpg"/>
          <p:cNvPicPr>
            <a:picLocks noGrp="1" noChangeAspect="1"/>
          </p:cNvPicPr>
          <p:nvPr>
            <p:ph idx="4294967295"/>
          </p:nvPr>
        </p:nvPicPr>
        <p:blipFill>
          <a:blip r:embed="rId2">
            <a:extLst>
              <a:ext uri="{28A0092B-C50C-407E-A947-70E740481C1C}">
                <a14:useLocalDpi xmlns:a14="http://schemas.microsoft.com/office/drawing/2010/main" val="0"/>
              </a:ext>
            </a:extLst>
          </a:blip>
          <a:srcRect t="21875" b="21875"/>
          <a:stretch>
            <a:fillRect/>
          </a:stretch>
        </p:blipFill>
        <p:spPr>
          <a:xfrm>
            <a:off x="1792288" y="612775"/>
            <a:ext cx="5486400" cy="4114800"/>
          </a:xfrm>
        </p:spPr>
      </p:pic>
      <p:sp>
        <p:nvSpPr>
          <p:cNvPr id="19460" name="Text Placeholder 3"/>
          <p:cNvSpPr>
            <a:spLocks noGrp="1"/>
          </p:cNvSpPr>
          <p:nvPr>
            <p:ph type="body" sz="half" idx="4294967295"/>
          </p:nvPr>
        </p:nvSpPr>
        <p:spPr>
          <a:xfrm>
            <a:off x="1792288" y="5367338"/>
            <a:ext cx="5486400" cy="804862"/>
          </a:xfrm>
        </p:spPr>
        <p:txBody>
          <a:bodyPr/>
          <a:lstStyle/>
          <a:p>
            <a:pPr marL="0" indent="0">
              <a:buFontTx/>
              <a:buNone/>
            </a:pPr>
            <a:endParaRPr lang="en-US" altLang="en-US" sz="1400"/>
          </a:p>
        </p:txBody>
      </p:sp>
    </p:spTree>
    <p:extLst>
      <p:ext uri="{BB962C8B-B14F-4D97-AF65-F5344CB8AC3E}">
        <p14:creationId xmlns:p14="http://schemas.microsoft.com/office/powerpoint/2010/main" val="10705435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a:t>What’s next?</a:t>
            </a:r>
          </a:p>
        </p:txBody>
      </p:sp>
      <p:sp>
        <p:nvSpPr>
          <p:cNvPr id="19459" name="Rectangle 3"/>
          <p:cNvSpPr>
            <a:spLocks noGrp="1" noChangeArrowheads="1"/>
          </p:cNvSpPr>
          <p:nvPr>
            <p:ph type="body" idx="1"/>
          </p:nvPr>
        </p:nvSpPr>
        <p:spPr/>
        <p:txBody>
          <a:bodyPr/>
          <a:lstStyle/>
          <a:p>
            <a:pPr eaLnBrk="1" hangingPunct="1">
              <a:lnSpc>
                <a:spcPct val="90000"/>
              </a:lnSpc>
            </a:pPr>
            <a:r>
              <a:rPr lang="en-US" altLang="en-US" sz="2800"/>
              <a:t>A coalition of community leaders are coming together to plan for addressing the roots of homelessness in Philadelphia.</a:t>
            </a:r>
          </a:p>
          <a:p>
            <a:pPr eaLnBrk="1" hangingPunct="1">
              <a:lnSpc>
                <a:spcPct val="90000"/>
              </a:lnSpc>
            </a:pPr>
            <a:r>
              <a:rPr lang="en-US" altLang="en-US" sz="2800"/>
              <a:t>Medical doctors and other professionals are  meeting with Bishop Claire Burkat to intensify their service.</a:t>
            </a:r>
          </a:p>
          <a:p>
            <a:pPr eaLnBrk="1" hangingPunct="1">
              <a:lnSpc>
                <a:spcPct val="90000"/>
              </a:lnSpc>
            </a:pPr>
            <a:r>
              <a:rPr lang="en-US" altLang="en-US" sz="2800"/>
              <a:t>Pr. Little and others begun an ELCA/Ecumenical network of ministries among the homeless to resource communities, support each other and pray for uprooting homelessness everywhere.</a:t>
            </a:r>
          </a:p>
        </p:txBody>
      </p:sp>
    </p:spTree>
    <p:extLst>
      <p:ext uri="{BB962C8B-B14F-4D97-AF65-F5344CB8AC3E}">
        <p14:creationId xmlns:p14="http://schemas.microsoft.com/office/powerpoint/2010/main" val="10114831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a:t>LEADERSHIP FLOW</a:t>
            </a:r>
          </a:p>
        </p:txBody>
      </p:sp>
      <p:sp>
        <p:nvSpPr>
          <p:cNvPr id="20483" name="Content Placeholder 2"/>
          <p:cNvSpPr>
            <a:spLocks noGrp="1"/>
          </p:cNvSpPr>
          <p:nvPr>
            <p:ph idx="1"/>
          </p:nvPr>
        </p:nvSpPr>
        <p:spPr/>
        <p:txBody>
          <a:bodyPr/>
          <a:lstStyle/>
          <a:p>
            <a:r>
              <a:rPr lang="en-US" altLang="en-US" dirty="0"/>
              <a:t>Violet found Linda……new Pastor</a:t>
            </a:r>
          </a:p>
          <a:p>
            <a:r>
              <a:rPr lang="en-US" altLang="en-US" dirty="0"/>
              <a:t>Linda found </a:t>
            </a:r>
            <a:r>
              <a:rPr lang="en-US" altLang="en-US" dirty="0" err="1"/>
              <a:t>Shaunel</a:t>
            </a:r>
            <a:r>
              <a:rPr lang="en-US" altLang="en-US" dirty="0"/>
              <a:t>, Presbyterian partner</a:t>
            </a:r>
          </a:p>
          <a:p>
            <a:r>
              <a:rPr lang="en-US" altLang="en-US" dirty="0"/>
              <a:t>Violet and Linda found David, Episcopal; opened Welcome Church in El Cajon, CA</a:t>
            </a:r>
          </a:p>
          <a:p>
            <a:r>
              <a:rPr lang="en-US" altLang="en-US" dirty="0"/>
              <a:t>Linda and Violet found Waverly, called to ministry, ELCA</a:t>
            </a:r>
          </a:p>
          <a:p>
            <a:r>
              <a:rPr lang="en-US" altLang="en-US" dirty="0"/>
              <a:t>The community also raised, nurtured and sent Rob to Paris, starting street ministry.</a:t>
            </a:r>
          </a:p>
          <a:p>
            <a:endParaRPr lang="en-US" altLang="en-US" dirty="0"/>
          </a:p>
        </p:txBody>
      </p:sp>
    </p:spTree>
    <p:extLst>
      <p:ext uri="{BB962C8B-B14F-4D97-AF65-F5344CB8AC3E}">
        <p14:creationId xmlns:p14="http://schemas.microsoft.com/office/powerpoint/2010/main" val="38951407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Observation</a:t>
            </a:r>
          </a:p>
        </p:txBody>
      </p:sp>
      <p:sp>
        <p:nvSpPr>
          <p:cNvPr id="3" name="Content Placeholder 2"/>
          <p:cNvSpPr>
            <a:spLocks noGrp="1"/>
          </p:cNvSpPr>
          <p:nvPr>
            <p:ph idx="1"/>
          </p:nvPr>
        </p:nvSpPr>
        <p:spPr/>
        <p:txBody>
          <a:bodyPr/>
          <a:lstStyle/>
          <a:p>
            <a:r>
              <a:rPr lang="en-US" dirty="0"/>
              <a:t>Church is not dying, it is changing</a:t>
            </a:r>
          </a:p>
          <a:p>
            <a:r>
              <a:rPr lang="en-US" dirty="0"/>
              <a:t>We are invited to step out into the arena of God’s mission in public squares, as “detectives of divinity”.</a:t>
            </a:r>
          </a:p>
          <a:p>
            <a:r>
              <a:rPr lang="en-US" dirty="0"/>
              <a:t>The mission of God will define the church we are becoming. God has done it before!!</a:t>
            </a:r>
          </a:p>
          <a:p>
            <a:pPr marL="0" indent="0">
              <a:buNone/>
            </a:pPr>
            <a:r>
              <a:rPr lang="en-US" dirty="0"/>
              <a:t> </a:t>
            </a:r>
          </a:p>
        </p:txBody>
      </p:sp>
    </p:spTree>
    <p:extLst>
      <p:ext uri="{BB962C8B-B14F-4D97-AF65-F5344CB8AC3E}">
        <p14:creationId xmlns:p14="http://schemas.microsoft.com/office/powerpoint/2010/main" val="30731076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Detectives: TRUST </a:t>
            </a:r>
            <a:r>
              <a:rPr lang="en-US" altLang="en-US" dirty="0"/>
              <a:t>THE PROMISES</a:t>
            </a:r>
          </a:p>
        </p:txBody>
      </p:sp>
      <p:sp>
        <p:nvSpPr>
          <p:cNvPr id="45059" name="Rectangle 3"/>
          <p:cNvSpPr>
            <a:spLocks noGrp="1" noChangeArrowheads="1"/>
          </p:cNvSpPr>
          <p:nvPr>
            <p:ph type="body" idx="1"/>
          </p:nvPr>
        </p:nvSpPr>
        <p:spPr/>
        <p:txBody>
          <a:bodyPr/>
          <a:lstStyle/>
          <a:p>
            <a:r>
              <a:rPr lang="en-US" altLang="en-US" dirty="0"/>
              <a:t>Jesus:  …”I will build my Church…”</a:t>
            </a:r>
          </a:p>
          <a:p>
            <a:r>
              <a:rPr lang="en-US" altLang="en-US" dirty="0"/>
              <a:t>Jesus:  …”I will be with you always…”</a:t>
            </a:r>
          </a:p>
          <a:p>
            <a:r>
              <a:rPr lang="en-US" altLang="en-US" dirty="0"/>
              <a:t>Jesus:…..”I am making all things new”</a:t>
            </a:r>
          </a:p>
          <a:p>
            <a:pPr>
              <a:buFontTx/>
              <a:buNone/>
            </a:pPr>
            <a:endParaRPr lang="en-US" altLang="en-US" dirty="0"/>
          </a:p>
          <a:p>
            <a:r>
              <a:rPr lang="en-US" altLang="en-US" dirty="0"/>
              <a:t>God, through Isaiah: …”My </a:t>
            </a:r>
            <a:r>
              <a:rPr lang="en-US" altLang="en-US" u="sng" dirty="0"/>
              <a:t>word</a:t>
            </a:r>
            <a:r>
              <a:rPr lang="en-US" altLang="en-US" dirty="0"/>
              <a:t> will never come back empty, but will always accomplish the </a:t>
            </a:r>
            <a:r>
              <a:rPr lang="en-US" altLang="en-US" u="sng" dirty="0"/>
              <a:t>purpose</a:t>
            </a:r>
            <a:r>
              <a:rPr lang="en-US" altLang="en-US" dirty="0"/>
              <a:t> for which it is sent”.</a:t>
            </a:r>
          </a:p>
          <a:p>
            <a:pPr>
              <a:buFontTx/>
              <a:buNone/>
            </a:pPr>
            <a:endParaRPr lang="en-US" altLang="en-US" dirty="0"/>
          </a:p>
          <a:p>
            <a:endParaRPr lang="en-US" altLang="en-US" dirty="0"/>
          </a:p>
        </p:txBody>
      </p:sp>
    </p:spTree>
    <p:extLst>
      <p:ext uri="{BB962C8B-B14F-4D97-AF65-F5344CB8AC3E}">
        <p14:creationId xmlns:p14="http://schemas.microsoft.com/office/powerpoint/2010/main" val="1693464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6FC247B-EF18-4606-A593-EF89A02669A7}"/>
              </a:ext>
            </a:extLst>
          </p:cNvPr>
          <p:cNvSpPr>
            <a:spLocks noGrp="1" noChangeArrowheads="1"/>
          </p:cNvSpPr>
          <p:nvPr>
            <p:ph type="title"/>
          </p:nvPr>
        </p:nvSpPr>
        <p:spPr/>
        <p:txBody>
          <a:bodyPr>
            <a:normAutofit fontScale="90000"/>
          </a:bodyPr>
          <a:lstStyle/>
          <a:p>
            <a:pPr eaLnBrk="1" hangingPunct="1"/>
            <a:r>
              <a:rPr lang="en-US" altLang="en-US"/>
              <a:t>Church: A Community of Detectives</a:t>
            </a:r>
          </a:p>
        </p:txBody>
      </p:sp>
      <p:sp>
        <p:nvSpPr>
          <p:cNvPr id="9219" name="Rectangle 3">
            <a:extLst>
              <a:ext uri="{FF2B5EF4-FFF2-40B4-BE49-F238E27FC236}">
                <a16:creationId xmlns:a16="http://schemas.microsoft.com/office/drawing/2014/main" id="{C67407CD-1CCE-43C5-B48B-09D4D578DD41}"/>
              </a:ext>
            </a:extLst>
          </p:cNvPr>
          <p:cNvSpPr>
            <a:spLocks noGrp="1" noChangeArrowheads="1"/>
          </p:cNvSpPr>
          <p:nvPr>
            <p:ph type="body" idx="1"/>
          </p:nvPr>
        </p:nvSpPr>
        <p:spPr/>
        <p:txBody>
          <a:bodyPr/>
          <a:lstStyle/>
          <a:p>
            <a:pPr eaLnBrk="1" hangingPunct="1">
              <a:lnSpc>
                <a:spcPct val="90000"/>
              </a:lnSpc>
              <a:defRPr/>
            </a:pPr>
            <a:r>
              <a:rPr lang="en-US" altLang="en-US" dirty="0"/>
              <a:t>Building relationships in the public arena</a:t>
            </a:r>
          </a:p>
          <a:p>
            <a:pPr eaLnBrk="1" hangingPunct="1">
              <a:lnSpc>
                <a:spcPct val="90000"/>
              </a:lnSpc>
              <a:defRPr/>
            </a:pPr>
            <a:r>
              <a:rPr lang="en-US" altLang="en-US" dirty="0"/>
              <a:t>Restoring community</a:t>
            </a:r>
          </a:p>
          <a:p>
            <a:pPr eaLnBrk="1" hangingPunct="1">
              <a:lnSpc>
                <a:spcPct val="90000"/>
              </a:lnSpc>
              <a:defRPr/>
            </a:pPr>
            <a:r>
              <a:rPr lang="en-US" altLang="en-US" dirty="0"/>
              <a:t>At home in church and world</a:t>
            </a:r>
          </a:p>
          <a:p>
            <a:pPr eaLnBrk="1" hangingPunct="1">
              <a:lnSpc>
                <a:spcPct val="90000"/>
              </a:lnSpc>
              <a:defRPr/>
            </a:pPr>
            <a:r>
              <a:rPr lang="en-US" altLang="en-US" dirty="0"/>
              <a:t>Listening, Learning, Serving, Witnessing</a:t>
            </a:r>
          </a:p>
          <a:p>
            <a:pPr eaLnBrk="1" hangingPunct="1">
              <a:lnSpc>
                <a:spcPct val="90000"/>
              </a:lnSpc>
              <a:defRPr/>
            </a:pPr>
            <a:endParaRPr lang="en-US" altLang="en-US" dirty="0"/>
          </a:p>
          <a:p>
            <a:pPr marL="0" indent="0" eaLnBrk="1" hangingPunct="1">
              <a:lnSpc>
                <a:spcPct val="90000"/>
              </a:lnSpc>
              <a:buFontTx/>
              <a:buNone/>
              <a:defRPr/>
            </a:pPr>
            <a:endParaRPr lang="en-US" altLang="en-US" dirty="0"/>
          </a:p>
          <a:p>
            <a:pPr eaLnBrk="1" hangingPunct="1">
              <a:lnSpc>
                <a:spcPct val="90000"/>
              </a:lnSpc>
              <a:defRPr/>
            </a:pPr>
            <a:r>
              <a:rPr lang="en-US" altLang="en-US" dirty="0"/>
              <a:t>LEARNING: Connection to context and networks of partnership increase ministry vitality.</a:t>
            </a:r>
          </a:p>
          <a:p>
            <a:pPr eaLnBrk="1" hangingPunct="1">
              <a:lnSpc>
                <a:spcPct val="90000"/>
              </a:lnSpc>
              <a:defRPr/>
            </a:pPr>
            <a:endParaRPr lang="en-US" altLang="en-US" dirty="0"/>
          </a:p>
          <a:p>
            <a:pPr marL="0" indent="0" eaLnBrk="1" hangingPunct="1">
              <a:lnSpc>
                <a:spcPct val="90000"/>
              </a:lnSpc>
              <a:buFontTx/>
              <a:buNone/>
              <a:defRPr/>
            </a:pPr>
            <a:endParaRPr lang="en-US" altLang="en-US" dirty="0"/>
          </a:p>
        </p:txBody>
      </p:sp>
    </p:spTree>
    <p:extLst>
      <p:ext uri="{BB962C8B-B14F-4D97-AF65-F5344CB8AC3E}">
        <p14:creationId xmlns:p14="http://schemas.microsoft.com/office/powerpoint/2010/main" val="187022490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1484</TotalTime>
  <Words>2492</Words>
  <Application>Microsoft Office PowerPoint</Application>
  <PresentationFormat>On-screen Show (4:3)</PresentationFormat>
  <Paragraphs>388</Paragraphs>
  <Slides>86</Slides>
  <Notes>4</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86</vt:i4>
      </vt:variant>
    </vt:vector>
  </HeadingPairs>
  <TitlesOfParts>
    <vt:vector size="104" baseType="lpstr">
      <vt:lpstr>Arial</vt:lpstr>
      <vt:lpstr>Bodoni SvtyTwo OS ITC TT-Bold</vt:lpstr>
      <vt:lpstr>Calibri</vt:lpstr>
      <vt:lpstr>Franklin Gothic Book</vt:lpstr>
      <vt:lpstr>Franklin Gothic Medium</vt:lpstr>
      <vt:lpstr>Times</vt:lpstr>
      <vt:lpstr>Times New Roman</vt:lpstr>
      <vt:lpstr>Trebuchet MS</vt:lpstr>
      <vt:lpstr>Verdana</vt:lpstr>
      <vt:lpstr>Wingdings</vt:lpstr>
      <vt:lpstr>Wingdings 2</vt:lpstr>
      <vt:lpstr>Office Theme</vt:lpstr>
      <vt:lpstr>Opulent</vt:lpstr>
      <vt:lpstr>Default Design</vt:lpstr>
      <vt:lpstr>Angles</vt:lpstr>
      <vt:lpstr>4_Office Theme</vt:lpstr>
      <vt:lpstr>1_Default Design</vt:lpstr>
      <vt:lpstr>2_Default Design</vt:lpstr>
      <vt:lpstr>Detectives of Divinity</vt:lpstr>
      <vt:lpstr>THANKS</vt:lpstr>
      <vt:lpstr>Biblical-Theological Tools</vt:lpstr>
      <vt:lpstr>Biblical-Theological Tools</vt:lpstr>
      <vt:lpstr>Biblical-Theological Tools</vt:lpstr>
      <vt:lpstr>God at work</vt:lpstr>
      <vt:lpstr>Invited</vt:lpstr>
      <vt:lpstr>Detectives of Divinity</vt:lpstr>
      <vt:lpstr>Church: A Community of Detectives</vt:lpstr>
      <vt:lpstr>PowerPoint Presentation</vt:lpstr>
      <vt:lpstr> Detecting  Divinity Now</vt:lpstr>
      <vt:lpstr>1.  Helicopter View</vt:lpstr>
      <vt:lpstr>PowerPoint Presentation</vt:lpstr>
      <vt:lpstr>PowerPoint Presentation</vt:lpstr>
      <vt:lpstr>PowerPoint Presentation</vt:lpstr>
      <vt:lpstr>PowerPoint Presentation</vt:lpstr>
      <vt:lpstr>Learnings</vt:lpstr>
      <vt:lpstr>2. Street View</vt:lpstr>
      <vt:lpstr>A 1:1 is…</vt:lpstr>
      <vt:lpstr>LEARNING One on One CONVERSATIONS</vt:lpstr>
      <vt:lpstr>Suggestion</vt:lpstr>
      <vt:lpstr>PRACTICE: 7 minutes</vt:lpstr>
      <vt:lpstr>3.  Discover Community Capacity</vt:lpstr>
      <vt:lpstr>DISCOVERING ABUNDANCE</vt:lpstr>
      <vt:lpstr>Resources</vt:lpstr>
      <vt:lpstr>GOD’S VISION FOR COMMUNITY</vt:lpstr>
      <vt:lpstr>TWO PATHS--TWO SOLUTIONS</vt:lpstr>
      <vt:lpstr>PowerPoint Presentation</vt:lpstr>
      <vt:lpstr>PowerPoint Presentation</vt:lpstr>
      <vt:lpstr>PRACTICE: groups of 2</vt:lpstr>
      <vt:lpstr>PowerPoint Presentation</vt:lpstr>
      <vt:lpstr>4.  Power Analysis</vt:lpstr>
      <vt:lpstr>Power Analysis</vt:lpstr>
      <vt:lpstr>Power Analysis</vt:lpstr>
      <vt:lpstr>Practice</vt:lpstr>
      <vt:lpstr>Acts 6:1-5</vt:lpstr>
      <vt:lpstr>Acts 6:1-5</vt:lpstr>
      <vt:lpstr>PRACTICE</vt:lpstr>
      <vt:lpstr>5.  Collective Impact</vt:lpstr>
      <vt:lpstr>Collective Impact</vt:lpstr>
      <vt:lpstr>PowerPoint Presentation</vt:lpstr>
      <vt:lpstr>INVITATION</vt:lpstr>
      <vt:lpstr>ELCA: A Community in Mission</vt:lpstr>
      <vt:lpstr>  Learnings from Leaders      </vt:lpstr>
      <vt:lpstr>Learning#1: Neighbors, from objects to subjects.</vt:lpstr>
      <vt:lpstr>The Leaven Project, Portland, OR</vt:lpstr>
      <vt:lpstr>Luther’s Table, Renton, WA</vt:lpstr>
      <vt:lpstr>PowerPoint Presentation</vt:lpstr>
      <vt:lpstr>PowerPoint Presentation</vt:lpstr>
      <vt:lpstr>PowerPoint Presentation</vt:lpstr>
      <vt:lpstr>PowerPoint Presentation</vt:lpstr>
      <vt:lpstr>PowerPoint Presentation</vt:lpstr>
      <vt:lpstr>#2: Mission calls us beyond cultural boundaries</vt:lpstr>
      <vt:lpstr>Grace in Action, Detroit, MI</vt:lpstr>
      <vt:lpstr>PowerPoint Presentation</vt:lpstr>
      <vt:lpstr>PowerPoint Presentation</vt:lpstr>
      <vt:lpstr>Learning #3: Leadership is not singular but plural</vt:lpstr>
      <vt:lpstr>PowerPoint Presentation</vt:lpstr>
      <vt:lpstr>PowerPoint Presentation</vt:lpstr>
      <vt:lpstr>PowerPoint Presentation</vt:lpstr>
      <vt:lpstr>PowerPoint Presentation</vt:lpstr>
      <vt:lpstr>PowerPoint Presentation</vt:lpstr>
      <vt:lpstr>Learning #4</vt:lpstr>
      <vt:lpstr>PowerPoint Presentation</vt:lpstr>
      <vt:lpstr>PowerPoint Presentation</vt:lpstr>
      <vt:lpstr>PowerPoint Presentation</vt:lpstr>
      <vt:lpstr>PowerPoint Presentation</vt:lpstr>
      <vt:lpstr>Think and Share</vt:lpstr>
      <vt:lpstr>Pastor Developer Violet Little</vt:lpstr>
      <vt:lpstr>The Welcome Church, ELCA</vt:lpstr>
      <vt:lpstr>Carl</vt:lpstr>
      <vt:lpstr>Choir Director</vt:lpstr>
      <vt:lpstr>Friends at the Welcome Church</vt:lpstr>
      <vt:lpstr>The Welcome Church, Logan 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Coffee hour after worship</vt:lpstr>
      <vt:lpstr>What’s next?</vt:lpstr>
      <vt:lpstr>LEADERSHIP FLOW</vt:lpstr>
      <vt:lpstr>Observation</vt:lpstr>
      <vt:lpstr>Detectives: TRUST THE PROMISES</vt:lpstr>
    </vt:vector>
  </TitlesOfParts>
  <Company>ELCA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Latino Ministry Training</dc:title>
  <dc:creator>Ruben Duran</dc:creator>
  <cp:lastModifiedBy>Ruben Duran</cp:lastModifiedBy>
  <cp:revision>212</cp:revision>
  <dcterms:created xsi:type="dcterms:W3CDTF">2015-06-06T19:54:39Z</dcterms:created>
  <dcterms:modified xsi:type="dcterms:W3CDTF">2018-06-08T14:38:58Z</dcterms:modified>
</cp:coreProperties>
</file>